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6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7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  <p:sldMasterId id="2147483676" r:id="rId3"/>
    <p:sldMasterId id="2147483693" r:id="rId4"/>
    <p:sldMasterId id="2147483720" r:id="rId5"/>
    <p:sldMasterId id="2147483747" r:id="rId6"/>
    <p:sldMasterId id="2147483759" r:id="rId7"/>
    <p:sldMasterId id="2147483783" r:id="rId8"/>
  </p:sldMasterIdLst>
  <p:notesMasterIdLst>
    <p:notesMasterId r:id="rId47"/>
  </p:notesMasterIdLst>
  <p:sldIdLst>
    <p:sldId id="12969" r:id="rId9"/>
    <p:sldId id="341" r:id="rId10"/>
    <p:sldId id="12946" r:id="rId11"/>
    <p:sldId id="12936" r:id="rId12"/>
    <p:sldId id="12963" r:id="rId13"/>
    <p:sldId id="12964" r:id="rId14"/>
    <p:sldId id="12965" r:id="rId15"/>
    <p:sldId id="12966" r:id="rId16"/>
    <p:sldId id="700" r:id="rId17"/>
    <p:sldId id="701" r:id="rId18"/>
    <p:sldId id="706" r:id="rId19"/>
    <p:sldId id="373" r:id="rId20"/>
    <p:sldId id="707" r:id="rId21"/>
    <p:sldId id="12910" r:id="rId22"/>
    <p:sldId id="12947" r:id="rId23"/>
    <p:sldId id="613" r:id="rId24"/>
    <p:sldId id="614" r:id="rId25"/>
    <p:sldId id="685" r:id="rId26"/>
    <p:sldId id="654" r:id="rId27"/>
    <p:sldId id="12926" r:id="rId28"/>
    <p:sldId id="668" r:id="rId29"/>
    <p:sldId id="667" r:id="rId30"/>
    <p:sldId id="12928" r:id="rId31"/>
    <p:sldId id="12929" r:id="rId32"/>
    <p:sldId id="12948" r:id="rId33"/>
    <p:sldId id="12953" r:id="rId34"/>
    <p:sldId id="12954" r:id="rId35"/>
    <p:sldId id="12960" r:id="rId36"/>
    <p:sldId id="12952" r:id="rId37"/>
    <p:sldId id="12961" r:id="rId38"/>
    <p:sldId id="12951" r:id="rId39"/>
    <p:sldId id="12934" r:id="rId40"/>
    <p:sldId id="256" r:id="rId41"/>
    <p:sldId id="257" r:id="rId42"/>
    <p:sldId id="12935" r:id="rId43"/>
    <p:sldId id="292" r:id="rId44"/>
    <p:sldId id="12967" r:id="rId45"/>
    <p:sldId id="293" r:id="rId46"/>
  </p:sldIdLst>
  <p:sldSz cx="12192000" cy="6858000"/>
  <p:notesSz cx="7010400" cy="92964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Styl ciemny 2 - Akcent 5/Ak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7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4C2DE7-BA8D-481D-BCA7-9B1D05B3C6F8}" type="doc">
      <dgm:prSet loTypeId="urn:microsoft.com/office/officeart/2005/8/layout/vList2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pl-PL"/>
        </a:p>
      </dgm:t>
    </dgm:pt>
    <dgm:pt modelId="{F7153EDC-7B95-49E3-BD89-2360D562624A}">
      <dgm:prSet phldrT="[Tekst]" custT="1"/>
      <dgm:spPr/>
      <dgm:t>
        <a:bodyPr/>
        <a:lstStyle/>
        <a:p>
          <a:pPr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Rozwiązywanie problemu środowiskowego istotnego dla Europy</a:t>
          </a:r>
          <a:endParaRPr lang="pl-PL" sz="2400" dirty="0"/>
        </a:p>
      </dgm:t>
    </dgm:pt>
    <dgm:pt modelId="{D068857F-D478-4F58-89A0-3E5831F9BB8D}" type="parTrans" cxnId="{12A04DC4-9240-4F19-9186-7A47519A7F62}">
      <dgm:prSet/>
      <dgm:spPr/>
      <dgm:t>
        <a:bodyPr/>
        <a:lstStyle/>
        <a:p>
          <a:endParaRPr lang="pl-PL"/>
        </a:p>
      </dgm:t>
    </dgm:pt>
    <dgm:pt modelId="{5DC3C39D-63FF-4C82-8D7E-958FBA9B4A09}" type="sibTrans" cxnId="{12A04DC4-9240-4F19-9186-7A47519A7F62}">
      <dgm:prSet/>
      <dgm:spPr/>
      <dgm:t>
        <a:bodyPr/>
        <a:lstStyle/>
        <a:p>
          <a:endParaRPr lang="pl-PL"/>
        </a:p>
      </dgm:t>
    </dgm:pt>
    <dgm:pt modelId="{37BB4B7C-0E52-4096-A632-6047FE353E91}">
      <dgm:prSet phldrT="[Tekst]" custT="1"/>
      <dgm:spPr/>
      <dgm:t>
        <a:bodyPr/>
        <a:lstStyle/>
        <a:p>
          <a:pPr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Mierzalne cele środowiskowe</a:t>
          </a:r>
        </a:p>
      </dgm:t>
    </dgm:pt>
    <dgm:pt modelId="{C6159ECF-C1CF-43EF-96E7-BD1F6535E48E}" type="parTrans" cxnId="{3B384D84-ECAE-4D67-B093-40189E92C98B}">
      <dgm:prSet/>
      <dgm:spPr/>
      <dgm:t>
        <a:bodyPr/>
        <a:lstStyle/>
        <a:p>
          <a:endParaRPr lang="pl-PL"/>
        </a:p>
      </dgm:t>
    </dgm:pt>
    <dgm:pt modelId="{EF4BBF15-4191-48AC-834F-97FB9242C327}" type="sibTrans" cxnId="{3B384D84-ECAE-4D67-B093-40189E92C98B}">
      <dgm:prSet/>
      <dgm:spPr/>
      <dgm:t>
        <a:bodyPr/>
        <a:lstStyle/>
        <a:p>
          <a:endParaRPr lang="pl-PL"/>
        </a:p>
      </dgm:t>
    </dgm:pt>
    <dgm:pt modelId="{3BB941A9-3343-49DD-B93C-5025E732ED9B}">
      <dgm:prSet phldrT="[Tekst]" custT="1"/>
      <dgm:spPr/>
      <dgm:t>
        <a:bodyPr/>
        <a:lstStyle/>
        <a:p>
          <a:pPr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Wyniki projektu muszą być możliwe do wykorzystania w przyszłości, powielania i przenoszenia</a:t>
          </a:r>
        </a:p>
      </dgm:t>
    </dgm:pt>
    <dgm:pt modelId="{E79FDA9B-DCF5-4AE0-AF7E-5C9A355D0B48}" type="parTrans" cxnId="{EFC12459-1646-449E-A0A1-170C00C1D8C0}">
      <dgm:prSet/>
      <dgm:spPr/>
      <dgm:t>
        <a:bodyPr/>
        <a:lstStyle/>
        <a:p>
          <a:endParaRPr lang="pl-PL"/>
        </a:p>
      </dgm:t>
    </dgm:pt>
    <dgm:pt modelId="{56D2E811-61B9-4A67-A4F2-B2B848522721}" type="sibTrans" cxnId="{EFC12459-1646-449E-A0A1-170C00C1D8C0}">
      <dgm:prSet/>
      <dgm:spPr/>
      <dgm:t>
        <a:bodyPr/>
        <a:lstStyle/>
        <a:p>
          <a:endParaRPr lang="pl-PL"/>
        </a:p>
      </dgm:t>
    </dgm:pt>
    <dgm:pt modelId="{97E1738C-0B91-4B13-AC6C-9F6F3757439A}">
      <dgm:prSet phldrT="[Tekst]" custT="1"/>
      <dgm:spPr/>
      <dgm:t>
        <a:bodyPr/>
        <a:lstStyle/>
        <a:p>
          <a:pPr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Trwałość projektu zadeklarowana już we wniosku</a:t>
          </a:r>
        </a:p>
      </dgm:t>
    </dgm:pt>
    <dgm:pt modelId="{C9B37A96-3504-44A6-813A-7774587700CE}" type="parTrans" cxnId="{425191B2-BBB7-4042-A99C-814C1A611F41}">
      <dgm:prSet/>
      <dgm:spPr/>
      <dgm:t>
        <a:bodyPr/>
        <a:lstStyle/>
        <a:p>
          <a:endParaRPr lang="pl-PL"/>
        </a:p>
      </dgm:t>
    </dgm:pt>
    <dgm:pt modelId="{8C82E0E5-7C87-4A4F-86F0-293E91C30973}" type="sibTrans" cxnId="{425191B2-BBB7-4042-A99C-814C1A611F41}">
      <dgm:prSet/>
      <dgm:spPr/>
      <dgm:t>
        <a:bodyPr/>
        <a:lstStyle/>
        <a:p>
          <a:endParaRPr lang="pl-PL"/>
        </a:p>
      </dgm:t>
    </dgm:pt>
    <dgm:pt modelId="{6645C375-53C0-420C-BA21-32794EDBEAA7}">
      <dgm:prSet phldrT="[Tekst]" custT="1"/>
      <dgm:spPr/>
      <dgm:t>
        <a:bodyPr/>
        <a:lstStyle/>
        <a:p>
          <a:pPr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Duży wpływ na środowisko, gospodarkę i społeczeństwo w Europie</a:t>
          </a:r>
          <a:endParaRPr lang="pl-PL" sz="2400" dirty="0"/>
        </a:p>
      </dgm:t>
    </dgm:pt>
    <dgm:pt modelId="{D6808AA5-9322-49AB-A7F4-EBD5274480F6}" type="parTrans" cxnId="{4C39414D-69CB-45FA-A05D-395F7F297C04}">
      <dgm:prSet/>
      <dgm:spPr/>
      <dgm:t>
        <a:bodyPr/>
        <a:lstStyle/>
        <a:p>
          <a:endParaRPr lang="pl-PL"/>
        </a:p>
      </dgm:t>
    </dgm:pt>
    <dgm:pt modelId="{7747BBD0-11A1-4BA6-8625-8ADA26C7693C}" type="sibTrans" cxnId="{4C39414D-69CB-45FA-A05D-395F7F297C04}">
      <dgm:prSet/>
      <dgm:spPr/>
      <dgm:t>
        <a:bodyPr/>
        <a:lstStyle/>
        <a:p>
          <a:endParaRPr lang="pl-PL"/>
        </a:p>
      </dgm:t>
    </dgm:pt>
    <dgm:pt modelId="{DE54A8F8-4900-4DD5-99A3-3F1E0CE57E0B}">
      <dgm:prSet custT="1"/>
      <dgm:spPr/>
      <dgm:t>
        <a:bodyPr/>
        <a:lstStyle/>
        <a:p>
          <a:r>
            <a:rPr kumimoji="0" lang="pl-PL" sz="2400" b="0" i="0" u="none" strike="noStrike" kern="1200" cap="none" spc="0" normalizeH="0" baseline="0" dirty="0">
              <a:ln/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Trebuchet MS" panose="020B0603020202020204"/>
              <a:ea typeface="Source Sans Pro Semibold"/>
              <a:cs typeface="Source Sans Pro Semibold"/>
            </a:rPr>
            <a:t>Dostosowanie do obszarów priorytetowych LIFE i polityk europejskich</a:t>
          </a:r>
        </a:p>
      </dgm:t>
    </dgm:pt>
    <dgm:pt modelId="{B3972F44-436B-40ED-9067-ADC45147CD0D}" type="parTrans" cxnId="{F7EF2BCB-5461-45A0-8BE2-CF2AE14F2F14}">
      <dgm:prSet/>
      <dgm:spPr/>
      <dgm:t>
        <a:bodyPr/>
        <a:lstStyle/>
        <a:p>
          <a:endParaRPr lang="pl-PL"/>
        </a:p>
      </dgm:t>
    </dgm:pt>
    <dgm:pt modelId="{2D7DA2D6-026E-4F98-B063-FFBFCA7A6327}" type="sibTrans" cxnId="{F7EF2BCB-5461-45A0-8BE2-CF2AE14F2F14}">
      <dgm:prSet/>
      <dgm:spPr/>
      <dgm:t>
        <a:bodyPr/>
        <a:lstStyle/>
        <a:p>
          <a:endParaRPr lang="pl-PL"/>
        </a:p>
      </dgm:t>
    </dgm:pt>
    <dgm:pt modelId="{4337A301-89DF-41A3-B57A-B3303B73B97E}" type="pres">
      <dgm:prSet presAssocID="{334C2DE7-BA8D-481D-BCA7-9B1D05B3C6F8}" presName="linear" presStyleCnt="0">
        <dgm:presLayoutVars>
          <dgm:animLvl val="lvl"/>
          <dgm:resizeHandles val="exact"/>
        </dgm:presLayoutVars>
      </dgm:prSet>
      <dgm:spPr/>
    </dgm:pt>
    <dgm:pt modelId="{9E2A9C4B-0D35-40D2-98B7-12B25EAEB7E3}" type="pres">
      <dgm:prSet presAssocID="{F7153EDC-7B95-49E3-BD89-2360D562624A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2EB793F7-34BC-4E75-9B77-EA96C73FA218}" type="pres">
      <dgm:prSet presAssocID="{5DC3C39D-63FF-4C82-8D7E-958FBA9B4A09}" presName="spacer" presStyleCnt="0"/>
      <dgm:spPr/>
    </dgm:pt>
    <dgm:pt modelId="{68DC571C-E4C3-40E0-B13F-130664D37F49}" type="pres">
      <dgm:prSet presAssocID="{37BB4B7C-0E52-4096-A632-6047FE353E91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A000FFC3-2F84-4714-BABA-44A3AAE00D55}" type="pres">
      <dgm:prSet presAssocID="{EF4BBF15-4191-48AC-834F-97FB9242C327}" presName="spacer" presStyleCnt="0"/>
      <dgm:spPr/>
    </dgm:pt>
    <dgm:pt modelId="{E70F0A1F-C521-4289-93F0-CE957DDF7388}" type="pres">
      <dgm:prSet presAssocID="{3BB941A9-3343-49DD-B93C-5025E732ED9B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AC997145-3333-42F6-A7E9-0812C1ADCD04}" type="pres">
      <dgm:prSet presAssocID="{56D2E811-61B9-4A67-A4F2-B2B848522721}" presName="spacer" presStyleCnt="0"/>
      <dgm:spPr/>
    </dgm:pt>
    <dgm:pt modelId="{5A9F1B5F-6DD6-47DB-A9BD-6031DFB1EDB8}" type="pres">
      <dgm:prSet presAssocID="{97E1738C-0B91-4B13-AC6C-9F6F3757439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E5752842-E1EB-4456-97F2-49BE25A589CD}" type="pres">
      <dgm:prSet presAssocID="{8C82E0E5-7C87-4A4F-86F0-293E91C30973}" presName="spacer" presStyleCnt="0"/>
      <dgm:spPr/>
    </dgm:pt>
    <dgm:pt modelId="{A00C223D-855C-4D48-8C69-F57C687F6264}" type="pres">
      <dgm:prSet presAssocID="{6645C375-53C0-420C-BA21-32794EDBEAA7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BB6BAD43-A18A-4AD8-B83A-1E005924D9D8}" type="pres">
      <dgm:prSet presAssocID="{7747BBD0-11A1-4BA6-8625-8ADA26C7693C}" presName="spacer" presStyleCnt="0"/>
      <dgm:spPr/>
    </dgm:pt>
    <dgm:pt modelId="{18190CBA-C980-462A-A783-017F47E8CADA}" type="pres">
      <dgm:prSet presAssocID="{DE54A8F8-4900-4DD5-99A3-3F1E0CE57E0B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07015902-0A2B-4CA8-A0D0-15D138683F85}" type="presOf" srcId="{F7153EDC-7B95-49E3-BD89-2360D562624A}" destId="{9E2A9C4B-0D35-40D2-98B7-12B25EAEB7E3}" srcOrd="0" destOrd="0" presId="urn:microsoft.com/office/officeart/2005/8/layout/vList2"/>
    <dgm:cxn modelId="{4C39414D-69CB-45FA-A05D-395F7F297C04}" srcId="{334C2DE7-BA8D-481D-BCA7-9B1D05B3C6F8}" destId="{6645C375-53C0-420C-BA21-32794EDBEAA7}" srcOrd="4" destOrd="0" parTransId="{D6808AA5-9322-49AB-A7F4-EBD5274480F6}" sibTransId="{7747BBD0-11A1-4BA6-8625-8ADA26C7693C}"/>
    <dgm:cxn modelId="{98237273-1890-452E-9B19-C91BD6094679}" type="presOf" srcId="{3BB941A9-3343-49DD-B93C-5025E732ED9B}" destId="{E70F0A1F-C521-4289-93F0-CE957DDF7388}" srcOrd="0" destOrd="0" presId="urn:microsoft.com/office/officeart/2005/8/layout/vList2"/>
    <dgm:cxn modelId="{C587D076-B804-4159-8F31-21B97F7C846D}" type="presOf" srcId="{334C2DE7-BA8D-481D-BCA7-9B1D05B3C6F8}" destId="{4337A301-89DF-41A3-B57A-B3303B73B97E}" srcOrd="0" destOrd="0" presId="urn:microsoft.com/office/officeart/2005/8/layout/vList2"/>
    <dgm:cxn modelId="{13F28358-15E6-4AE0-9A96-3D6962CA1AAA}" type="presOf" srcId="{6645C375-53C0-420C-BA21-32794EDBEAA7}" destId="{A00C223D-855C-4D48-8C69-F57C687F6264}" srcOrd="0" destOrd="0" presId="urn:microsoft.com/office/officeart/2005/8/layout/vList2"/>
    <dgm:cxn modelId="{EFC12459-1646-449E-A0A1-170C00C1D8C0}" srcId="{334C2DE7-BA8D-481D-BCA7-9B1D05B3C6F8}" destId="{3BB941A9-3343-49DD-B93C-5025E732ED9B}" srcOrd="2" destOrd="0" parTransId="{E79FDA9B-DCF5-4AE0-AF7E-5C9A355D0B48}" sibTransId="{56D2E811-61B9-4A67-A4F2-B2B848522721}"/>
    <dgm:cxn modelId="{B8C7C37D-6764-4070-9B8A-BA5EDFF53CAB}" type="presOf" srcId="{97E1738C-0B91-4B13-AC6C-9F6F3757439A}" destId="{5A9F1B5F-6DD6-47DB-A9BD-6031DFB1EDB8}" srcOrd="0" destOrd="0" presId="urn:microsoft.com/office/officeart/2005/8/layout/vList2"/>
    <dgm:cxn modelId="{3B384D84-ECAE-4D67-B093-40189E92C98B}" srcId="{334C2DE7-BA8D-481D-BCA7-9B1D05B3C6F8}" destId="{37BB4B7C-0E52-4096-A632-6047FE353E91}" srcOrd="1" destOrd="0" parTransId="{C6159ECF-C1CF-43EF-96E7-BD1F6535E48E}" sibTransId="{EF4BBF15-4191-48AC-834F-97FB9242C327}"/>
    <dgm:cxn modelId="{425191B2-BBB7-4042-A99C-814C1A611F41}" srcId="{334C2DE7-BA8D-481D-BCA7-9B1D05B3C6F8}" destId="{97E1738C-0B91-4B13-AC6C-9F6F3757439A}" srcOrd="3" destOrd="0" parTransId="{C9B37A96-3504-44A6-813A-7774587700CE}" sibTransId="{8C82E0E5-7C87-4A4F-86F0-293E91C30973}"/>
    <dgm:cxn modelId="{12A04DC4-9240-4F19-9186-7A47519A7F62}" srcId="{334C2DE7-BA8D-481D-BCA7-9B1D05B3C6F8}" destId="{F7153EDC-7B95-49E3-BD89-2360D562624A}" srcOrd="0" destOrd="0" parTransId="{D068857F-D478-4F58-89A0-3E5831F9BB8D}" sibTransId="{5DC3C39D-63FF-4C82-8D7E-958FBA9B4A09}"/>
    <dgm:cxn modelId="{9126D7CA-58A3-4EA5-BC15-5BB110D22729}" type="presOf" srcId="{37BB4B7C-0E52-4096-A632-6047FE353E91}" destId="{68DC571C-E4C3-40E0-B13F-130664D37F49}" srcOrd="0" destOrd="0" presId="urn:microsoft.com/office/officeart/2005/8/layout/vList2"/>
    <dgm:cxn modelId="{F7EF2BCB-5461-45A0-8BE2-CF2AE14F2F14}" srcId="{334C2DE7-BA8D-481D-BCA7-9B1D05B3C6F8}" destId="{DE54A8F8-4900-4DD5-99A3-3F1E0CE57E0B}" srcOrd="5" destOrd="0" parTransId="{B3972F44-436B-40ED-9067-ADC45147CD0D}" sibTransId="{2D7DA2D6-026E-4F98-B063-FFBFCA7A6327}"/>
    <dgm:cxn modelId="{A989EDE9-563B-495C-BF84-8B1AA76D60B7}" type="presOf" srcId="{DE54A8F8-4900-4DD5-99A3-3F1E0CE57E0B}" destId="{18190CBA-C980-462A-A783-017F47E8CADA}" srcOrd="0" destOrd="0" presId="urn:microsoft.com/office/officeart/2005/8/layout/vList2"/>
    <dgm:cxn modelId="{FCD412CD-C3A3-40F8-8C4B-36BB52649EB7}" type="presParOf" srcId="{4337A301-89DF-41A3-B57A-B3303B73B97E}" destId="{9E2A9C4B-0D35-40D2-98B7-12B25EAEB7E3}" srcOrd="0" destOrd="0" presId="urn:microsoft.com/office/officeart/2005/8/layout/vList2"/>
    <dgm:cxn modelId="{FF945236-6456-4611-9E29-BC5896D39793}" type="presParOf" srcId="{4337A301-89DF-41A3-B57A-B3303B73B97E}" destId="{2EB793F7-34BC-4E75-9B77-EA96C73FA218}" srcOrd="1" destOrd="0" presId="urn:microsoft.com/office/officeart/2005/8/layout/vList2"/>
    <dgm:cxn modelId="{70FE99D7-6B94-470D-986A-11A4BBC8D290}" type="presParOf" srcId="{4337A301-89DF-41A3-B57A-B3303B73B97E}" destId="{68DC571C-E4C3-40E0-B13F-130664D37F49}" srcOrd="2" destOrd="0" presId="urn:microsoft.com/office/officeart/2005/8/layout/vList2"/>
    <dgm:cxn modelId="{EB2D42B7-125C-4862-A2A8-AA218652B2B3}" type="presParOf" srcId="{4337A301-89DF-41A3-B57A-B3303B73B97E}" destId="{A000FFC3-2F84-4714-BABA-44A3AAE00D55}" srcOrd="3" destOrd="0" presId="urn:microsoft.com/office/officeart/2005/8/layout/vList2"/>
    <dgm:cxn modelId="{D468A2F9-3492-4743-9C3C-530B60E346EE}" type="presParOf" srcId="{4337A301-89DF-41A3-B57A-B3303B73B97E}" destId="{E70F0A1F-C521-4289-93F0-CE957DDF7388}" srcOrd="4" destOrd="0" presId="urn:microsoft.com/office/officeart/2005/8/layout/vList2"/>
    <dgm:cxn modelId="{4E94AD0B-F989-4695-BB48-98ABFB5255F3}" type="presParOf" srcId="{4337A301-89DF-41A3-B57A-B3303B73B97E}" destId="{AC997145-3333-42F6-A7E9-0812C1ADCD04}" srcOrd="5" destOrd="0" presId="urn:microsoft.com/office/officeart/2005/8/layout/vList2"/>
    <dgm:cxn modelId="{A0EAF425-5DC1-4F47-94D8-A551C9188513}" type="presParOf" srcId="{4337A301-89DF-41A3-B57A-B3303B73B97E}" destId="{5A9F1B5F-6DD6-47DB-A9BD-6031DFB1EDB8}" srcOrd="6" destOrd="0" presId="urn:microsoft.com/office/officeart/2005/8/layout/vList2"/>
    <dgm:cxn modelId="{346EC6AE-15B4-49C2-929E-A5E7D38B3F6C}" type="presParOf" srcId="{4337A301-89DF-41A3-B57A-B3303B73B97E}" destId="{E5752842-E1EB-4456-97F2-49BE25A589CD}" srcOrd="7" destOrd="0" presId="urn:microsoft.com/office/officeart/2005/8/layout/vList2"/>
    <dgm:cxn modelId="{C5CFB174-AAB2-4F3E-970F-6646DB779440}" type="presParOf" srcId="{4337A301-89DF-41A3-B57A-B3303B73B97E}" destId="{A00C223D-855C-4D48-8C69-F57C687F6264}" srcOrd="8" destOrd="0" presId="urn:microsoft.com/office/officeart/2005/8/layout/vList2"/>
    <dgm:cxn modelId="{D9B52EC7-D145-46AC-93A1-4CDEBFBEB139}" type="presParOf" srcId="{4337A301-89DF-41A3-B57A-B3303B73B97E}" destId="{BB6BAD43-A18A-4AD8-B83A-1E005924D9D8}" srcOrd="9" destOrd="0" presId="urn:microsoft.com/office/officeart/2005/8/layout/vList2"/>
    <dgm:cxn modelId="{FB22F916-7EC2-4910-8459-7CCC183AF9CD}" type="presParOf" srcId="{4337A301-89DF-41A3-B57A-B3303B73B97E}" destId="{18190CBA-C980-462A-A783-017F47E8CADA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1640CD-E4BF-4EC3-8E2D-BEE2D74FB108}" type="doc">
      <dgm:prSet loTypeId="urn:microsoft.com/office/officeart/2005/8/layout/arrow5" loCatId="process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pl-PL"/>
        </a:p>
      </dgm:t>
    </dgm:pt>
    <dgm:pt modelId="{6883B3ED-6D4C-45D2-A43F-163CF50DA005}">
      <dgm:prSet phldrT="[Tekst]" custT="1"/>
      <dgm:spPr>
        <a:xfrm rot="16200000">
          <a:off x="1193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None/>
          </a:pPr>
          <a:endParaRPr lang="pl-PL" sz="3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  <a:p>
          <a:pPr>
            <a:buNone/>
          </a:pPr>
          <a:endParaRPr lang="pl-PL" sz="9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</dgm:t>
    </dgm:pt>
    <dgm:pt modelId="{24C02DEB-1C0B-4780-B0FB-CE0EC31AC826}" type="parTrans" cxnId="{DE41F4F5-C39C-4038-B36C-446997885C8E}">
      <dgm:prSet/>
      <dgm:spPr/>
      <dgm:t>
        <a:bodyPr/>
        <a:lstStyle/>
        <a:p>
          <a:endParaRPr lang="pl-PL"/>
        </a:p>
      </dgm:t>
    </dgm:pt>
    <dgm:pt modelId="{BAB4BEBF-C74F-466E-B062-72AF12441245}" type="sibTrans" cxnId="{DE41F4F5-C39C-4038-B36C-446997885C8E}">
      <dgm:prSet/>
      <dgm:spPr/>
      <dgm:t>
        <a:bodyPr/>
        <a:lstStyle/>
        <a:p>
          <a:endParaRPr lang="pl-PL"/>
        </a:p>
      </dgm:t>
    </dgm:pt>
    <dgm:pt modelId="{91ED6573-B89F-4A5D-B14D-61E39DF97C72}">
      <dgm:prSet phldrT="[Tekst]" custT="1"/>
      <dgm:spPr>
        <a:xfrm rot="5400000">
          <a:off x="5838242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None/>
          </a:pPr>
          <a:endParaRPr lang="pl-PL" sz="44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  <a:p>
          <a:pPr>
            <a:buNone/>
          </a:pPr>
          <a:endParaRPr lang="pl-PL" sz="18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</dgm:t>
    </dgm:pt>
    <dgm:pt modelId="{B2C33AFE-679E-45A6-BD98-A013AF151403}" type="parTrans" cxnId="{CDB6F65D-FCFF-434D-90A9-317604E43EC4}">
      <dgm:prSet/>
      <dgm:spPr/>
      <dgm:t>
        <a:bodyPr/>
        <a:lstStyle/>
        <a:p>
          <a:endParaRPr lang="pl-PL"/>
        </a:p>
      </dgm:t>
    </dgm:pt>
    <dgm:pt modelId="{F2F1BA10-7AC5-4E8C-B1A4-41680FC1357C}" type="sibTrans" cxnId="{CDB6F65D-FCFF-434D-90A9-317604E43EC4}">
      <dgm:prSet/>
      <dgm:spPr/>
      <dgm:t>
        <a:bodyPr/>
        <a:lstStyle/>
        <a:p>
          <a:endParaRPr lang="pl-PL"/>
        </a:p>
      </dgm:t>
    </dgm:pt>
    <dgm:pt modelId="{ABA994BA-1A4A-417F-9A7B-5E7DA29AA4A0}">
      <dgm:prSet phldrT="[Tekst]" custT="1"/>
      <dgm:spPr>
        <a:xfrm rot="16200000">
          <a:off x="1193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Char char="•"/>
          </a:pP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Podpisuje umowę na realizację projektu</a:t>
          </a:r>
        </a:p>
      </dgm:t>
    </dgm:pt>
    <dgm:pt modelId="{B904D753-F442-4D09-A948-0B6DC6DB7231}" type="parTrans" cxnId="{D3321A19-255F-4572-84A5-F22F3A1DD363}">
      <dgm:prSet/>
      <dgm:spPr/>
      <dgm:t>
        <a:bodyPr/>
        <a:lstStyle/>
        <a:p>
          <a:endParaRPr lang="pl-PL"/>
        </a:p>
      </dgm:t>
    </dgm:pt>
    <dgm:pt modelId="{D7368F67-669C-432C-B668-EBAA37EE46AD}" type="sibTrans" cxnId="{D3321A19-255F-4572-84A5-F22F3A1DD363}">
      <dgm:prSet/>
      <dgm:spPr/>
      <dgm:t>
        <a:bodyPr/>
        <a:lstStyle/>
        <a:p>
          <a:endParaRPr lang="pl-PL"/>
        </a:p>
      </dgm:t>
    </dgm:pt>
    <dgm:pt modelId="{8DEB1ED3-1541-4401-91D7-BBBB58849AA6}">
      <dgm:prSet phldrT="[Tekst]" custT="1"/>
      <dgm:spPr>
        <a:xfrm rot="16200000">
          <a:off x="1193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Char char="•"/>
          </a:pP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Monitoruje i rozlicza umowę</a:t>
          </a:r>
        </a:p>
      </dgm:t>
    </dgm:pt>
    <dgm:pt modelId="{EA2C787D-D934-422D-9EA7-CF082D4DC8B4}" type="parTrans" cxnId="{DE9F1029-D421-40CE-9751-4EB5E94291FF}">
      <dgm:prSet/>
      <dgm:spPr/>
      <dgm:t>
        <a:bodyPr/>
        <a:lstStyle/>
        <a:p>
          <a:endParaRPr lang="pl-PL"/>
        </a:p>
      </dgm:t>
    </dgm:pt>
    <dgm:pt modelId="{2AC37DF5-C221-47A1-B98D-EC2D7E47D3AD}" type="sibTrans" cxnId="{DE9F1029-D421-40CE-9751-4EB5E94291FF}">
      <dgm:prSet/>
      <dgm:spPr/>
      <dgm:t>
        <a:bodyPr/>
        <a:lstStyle/>
        <a:p>
          <a:endParaRPr lang="pl-PL"/>
        </a:p>
      </dgm:t>
    </dgm:pt>
    <dgm:pt modelId="{DF649346-BCD1-4B2B-9B3B-3B5B03FD590B}">
      <dgm:prSet phldrT="[Tekst]" custT="1"/>
      <dgm:spPr>
        <a:xfrm rot="5400000">
          <a:off x="5838242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Char char="•"/>
          </a:pP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Współfinansowanie projektów LIFE</a:t>
          </a:r>
        </a:p>
      </dgm:t>
    </dgm:pt>
    <dgm:pt modelId="{97F4E050-855A-4563-ADD8-1F56CC75D19C}" type="parTrans" cxnId="{D5EEF378-DFFF-45EE-87ED-FE811AE84051}">
      <dgm:prSet/>
      <dgm:spPr/>
      <dgm:t>
        <a:bodyPr/>
        <a:lstStyle/>
        <a:p>
          <a:endParaRPr lang="pl-PL"/>
        </a:p>
      </dgm:t>
    </dgm:pt>
    <dgm:pt modelId="{C015E2C4-8CC1-4B48-A4AF-A0A9DE050554}" type="sibTrans" cxnId="{D5EEF378-DFFF-45EE-87ED-FE811AE84051}">
      <dgm:prSet/>
      <dgm:spPr/>
      <dgm:t>
        <a:bodyPr/>
        <a:lstStyle/>
        <a:p>
          <a:endParaRPr lang="pl-PL"/>
        </a:p>
      </dgm:t>
    </dgm:pt>
    <dgm:pt modelId="{404AC9D8-2BE3-4034-A075-BCA158FF3C23}">
      <dgm:prSet phldrT="[Tekst]" custT="1"/>
      <dgm:spPr>
        <a:xfrm rot="16200000">
          <a:off x="1193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Char char="•"/>
          </a:pP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Wypłaca dofinansowanie</a:t>
          </a:r>
        </a:p>
      </dgm:t>
    </dgm:pt>
    <dgm:pt modelId="{ED8CB753-0798-4045-AB07-00D99793C3AF}" type="parTrans" cxnId="{449B0F71-9C80-4BCF-A8E2-4BF922859854}">
      <dgm:prSet/>
      <dgm:spPr/>
      <dgm:t>
        <a:bodyPr/>
        <a:lstStyle/>
        <a:p>
          <a:endParaRPr lang="pl-PL"/>
        </a:p>
      </dgm:t>
    </dgm:pt>
    <dgm:pt modelId="{644A74A7-920C-4F70-9EAD-85FBCC4D6598}" type="sibTrans" cxnId="{449B0F71-9C80-4BCF-A8E2-4BF922859854}">
      <dgm:prSet/>
      <dgm:spPr/>
      <dgm:t>
        <a:bodyPr/>
        <a:lstStyle/>
        <a:p>
          <a:endParaRPr lang="pl-PL"/>
        </a:p>
      </dgm:t>
    </dgm:pt>
    <dgm:pt modelId="{F3EDD831-1A11-4792-B97B-8BD23F7A791B}">
      <dgm:prSet phldrT="[Tekst]" custT="1"/>
      <dgm:spPr>
        <a:xfrm rot="5400000">
          <a:off x="5838242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Char char="•"/>
          </a:pP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Krajowy Punkt Kontaktowy </a:t>
          </a:r>
          <a:b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</a:b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LIFE</a:t>
          </a:r>
        </a:p>
      </dgm:t>
    </dgm:pt>
    <dgm:pt modelId="{8BE2D5AF-786D-49A5-BE99-A38568EF0799}" type="sibTrans" cxnId="{E0B8FBC0-EE2A-4306-9E4D-C42B0EC012B1}">
      <dgm:prSet/>
      <dgm:spPr/>
      <dgm:t>
        <a:bodyPr/>
        <a:lstStyle/>
        <a:p>
          <a:endParaRPr lang="pl-PL"/>
        </a:p>
      </dgm:t>
    </dgm:pt>
    <dgm:pt modelId="{2BAB2B96-BCEA-401A-B49C-EDEE7B813E99}" type="parTrans" cxnId="{E0B8FBC0-EE2A-4306-9E4D-C42B0EC012B1}">
      <dgm:prSet/>
      <dgm:spPr/>
      <dgm:t>
        <a:bodyPr/>
        <a:lstStyle/>
        <a:p>
          <a:endParaRPr lang="pl-PL"/>
        </a:p>
      </dgm:t>
    </dgm:pt>
    <dgm:pt modelId="{D8F4ED06-D4A0-48F7-8270-CF38E1DA573B}">
      <dgm:prSet phldrT="[Tekst]" custT="1"/>
      <dgm:spPr>
        <a:xfrm rot="16200000">
          <a:off x="1193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buChar char="•"/>
          </a:pPr>
          <a:r>
            <a:rPr lang="pl-PL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Ocenia wniosek</a:t>
          </a:r>
        </a:p>
      </dgm:t>
    </dgm:pt>
    <dgm:pt modelId="{A04994FB-E119-4776-AE38-C7352FE1C0F4}" type="sibTrans" cxnId="{B3C4D8A4-DE24-4A71-A5BB-6AAEDA15D06C}">
      <dgm:prSet/>
      <dgm:spPr/>
      <dgm:t>
        <a:bodyPr/>
        <a:lstStyle/>
        <a:p>
          <a:endParaRPr lang="pl-PL"/>
        </a:p>
      </dgm:t>
    </dgm:pt>
    <dgm:pt modelId="{EE74C055-A9C1-4E02-B5FF-C411EA94FFF2}" type="parTrans" cxnId="{B3C4D8A4-DE24-4A71-A5BB-6AAEDA15D06C}">
      <dgm:prSet/>
      <dgm:spPr/>
      <dgm:t>
        <a:bodyPr/>
        <a:lstStyle/>
        <a:p>
          <a:endParaRPr lang="pl-PL"/>
        </a:p>
      </dgm:t>
    </dgm:pt>
    <dgm:pt modelId="{87D23D0E-FB15-4B81-8C84-D85E7ED4AB1F}" type="pres">
      <dgm:prSet presAssocID="{B81640CD-E4BF-4EC3-8E2D-BEE2D74FB108}" presName="diagram" presStyleCnt="0">
        <dgm:presLayoutVars>
          <dgm:dir/>
          <dgm:resizeHandles val="exact"/>
        </dgm:presLayoutVars>
      </dgm:prSet>
      <dgm:spPr/>
    </dgm:pt>
    <dgm:pt modelId="{A80EAE5F-4C3C-47A9-8D73-11E809731482}" type="pres">
      <dgm:prSet presAssocID="{6883B3ED-6D4C-45D2-A43F-163CF50DA005}" presName="arrow" presStyleLbl="node1" presStyleIdx="0" presStyleCnt="2">
        <dgm:presLayoutVars>
          <dgm:bulletEnabled val="1"/>
        </dgm:presLayoutVars>
      </dgm:prSet>
      <dgm:spPr/>
    </dgm:pt>
    <dgm:pt modelId="{90488F8E-FFE6-44F9-B4BA-A4265876BFE4}" type="pres">
      <dgm:prSet presAssocID="{91ED6573-B89F-4A5D-B14D-61E39DF97C72}" presName="arrow" presStyleLbl="node1" presStyleIdx="1" presStyleCnt="2">
        <dgm:presLayoutVars>
          <dgm:bulletEnabled val="1"/>
        </dgm:presLayoutVars>
      </dgm:prSet>
      <dgm:spPr/>
    </dgm:pt>
  </dgm:ptLst>
  <dgm:cxnLst>
    <dgm:cxn modelId="{55ED9D00-BF3C-40BE-AF36-6755EE5E6E9D}" type="presOf" srcId="{F3EDD831-1A11-4792-B97B-8BD23F7A791B}" destId="{90488F8E-FFE6-44F9-B4BA-A4265876BFE4}" srcOrd="0" destOrd="2" presId="urn:microsoft.com/office/officeart/2005/8/layout/arrow5"/>
    <dgm:cxn modelId="{6D8E610C-5107-42FB-8379-D4071D18500E}" type="presOf" srcId="{B81640CD-E4BF-4EC3-8E2D-BEE2D74FB108}" destId="{87D23D0E-FB15-4B81-8C84-D85E7ED4AB1F}" srcOrd="0" destOrd="0" presId="urn:microsoft.com/office/officeart/2005/8/layout/arrow5"/>
    <dgm:cxn modelId="{EF4E090F-D3F6-4032-9162-98C8FF9EB356}" type="presOf" srcId="{DF649346-BCD1-4B2B-9B3B-3B5B03FD590B}" destId="{90488F8E-FFE6-44F9-B4BA-A4265876BFE4}" srcOrd="0" destOrd="1" presId="urn:microsoft.com/office/officeart/2005/8/layout/arrow5"/>
    <dgm:cxn modelId="{D3321A19-255F-4572-84A5-F22F3A1DD363}" srcId="{6883B3ED-6D4C-45D2-A43F-163CF50DA005}" destId="{ABA994BA-1A4A-417F-9A7B-5E7DA29AA4A0}" srcOrd="1" destOrd="0" parTransId="{B904D753-F442-4D09-A948-0B6DC6DB7231}" sibTransId="{D7368F67-669C-432C-B668-EBAA37EE46AD}"/>
    <dgm:cxn modelId="{9D269726-F351-49E8-BC7C-A28488864029}" type="presOf" srcId="{D8F4ED06-D4A0-48F7-8270-CF38E1DA573B}" destId="{A80EAE5F-4C3C-47A9-8D73-11E809731482}" srcOrd="0" destOrd="1" presId="urn:microsoft.com/office/officeart/2005/8/layout/arrow5"/>
    <dgm:cxn modelId="{DE9F1029-D421-40CE-9751-4EB5E94291FF}" srcId="{6883B3ED-6D4C-45D2-A43F-163CF50DA005}" destId="{8DEB1ED3-1541-4401-91D7-BBBB58849AA6}" srcOrd="3" destOrd="0" parTransId="{EA2C787D-D934-422D-9EA7-CF082D4DC8B4}" sibTransId="{2AC37DF5-C221-47A1-B98D-EC2D7E47D3AD}"/>
    <dgm:cxn modelId="{CDB6F65D-FCFF-434D-90A9-317604E43EC4}" srcId="{B81640CD-E4BF-4EC3-8E2D-BEE2D74FB108}" destId="{91ED6573-B89F-4A5D-B14D-61E39DF97C72}" srcOrd="1" destOrd="0" parTransId="{B2C33AFE-679E-45A6-BD98-A013AF151403}" sibTransId="{F2F1BA10-7AC5-4E8C-B1A4-41680FC1357C}"/>
    <dgm:cxn modelId="{449B0F71-9C80-4BCF-A8E2-4BF922859854}" srcId="{6883B3ED-6D4C-45D2-A43F-163CF50DA005}" destId="{404AC9D8-2BE3-4034-A075-BCA158FF3C23}" srcOrd="2" destOrd="0" parTransId="{ED8CB753-0798-4045-AB07-00D99793C3AF}" sibTransId="{644A74A7-920C-4F70-9EAD-85FBCC4D6598}"/>
    <dgm:cxn modelId="{D5EEF378-DFFF-45EE-87ED-FE811AE84051}" srcId="{91ED6573-B89F-4A5D-B14D-61E39DF97C72}" destId="{DF649346-BCD1-4B2B-9B3B-3B5B03FD590B}" srcOrd="0" destOrd="0" parTransId="{97F4E050-855A-4563-ADD8-1F56CC75D19C}" sibTransId="{C015E2C4-8CC1-4B48-A4AF-A0A9DE050554}"/>
    <dgm:cxn modelId="{018AA58C-90CE-48F2-9AAA-C308EFB8DE50}" type="presOf" srcId="{8DEB1ED3-1541-4401-91D7-BBBB58849AA6}" destId="{A80EAE5F-4C3C-47A9-8D73-11E809731482}" srcOrd="0" destOrd="4" presId="urn:microsoft.com/office/officeart/2005/8/layout/arrow5"/>
    <dgm:cxn modelId="{29019F98-8B6A-44B6-B6B8-C35C447EECE5}" type="presOf" srcId="{6883B3ED-6D4C-45D2-A43F-163CF50DA005}" destId="{A80EAE5F-4C3C-47A9-8D73-11E809731482}" srcOrd="0" destOrd="0" presId="urn:microsoft.com/office/officeart/2005/8/layout/arrow5"/>
    <dgm:cxn modelId="{B3C4D8A4-DE24-4A71-A5BB-6AAEDA15D06C}" srcId="{6883B3ED-6D4C-45D2-A43F-163CF50DA005}" destId="{D8F4ED06-D4A0-48F7-8270-CF38E1DA573B}" srcOrd="0" destOrd="0" parTransId="{EE74C055-A9C1-4E02-B5FF-C411EA94FFF2}" sibTransId="{A04994FB-E119-4776-AE38-C7352FE1C0F4}"/>
    <dgm:cxn modelId="{297E9DAC-D3FC-4EDE-A943-45687A25DC4A}" type="presOf" srcId="{ABA994BA-1A4A-417F-9A7B-5E7DA29AA4A0}" destId="{A80EAE5F-4C3C-47A9-8D73-11E809731482}" srcOrd="0" destOrd="2" presId="urn:microsoft.com/office/officeart/2005/8/layout/arrow5"/>
    <dgm:cxn modelId="{6A94DFB9-C429-4AE1-B077-10818AE26DF1}" type="presOf" srcId="{91ED6573-B89F-4A5D-B14D-61E39DF97C72}" destId="{90488F8E-FFE6-44F9-B4BA-A4265876BFE4}" srcOrd="0" destOrd="0" presId="urn:microsoft.com/office/officeart/2005/8/layout/arrow5"/>
    <dgm:cxn modelId="{E0B8FBC0-EE2A-4306-9E4D-C42B0EC012B1}" srcId="{91ED6573-B89F-4A5D-B14D-61E39DF97C72}" destId="{F3EDD831-1A11-4792-B97B-8BD23F7A791B}" srcOrd="1" destOrd="0" parTransId="{2BAB2B96-BCEA-401A-B49C-EDEE7B813E99}" sibTransId="{8BE2D5AF-786D-49A5-BE99-A38568EF0799}"/>
    <dgm:cxn modelId="{E4AB6DE4-3038-4F24-9496-A4FCD9783888}" type="presOf" srcId="{404AC9D8-2BE3-4034-A075-BCA158FF3C23}" destId="{A80EAE5F-4C3C-47A9-8D73-11E809731482}" srcOrd="0" destOrd="3" presId="urn:microsoft.com/office/officeart/2005/8/layout/arrow5"/>
    <dgm:cxn modelId="{DE41F4F5-C39C-4038-B36C-446997885C8E}" srcId="{B81640CD-E4BF-4EC3-8E2D-BEE2D74FB108}" destId="{6883B3ED-6D4C-45D2-A43F-163CF50DA005}" srcOrd="0" destOrd="0" parTransId="{24C02DEB-1C0B-4780-B0FB-CE0EC31AC826}" sibTransId="{BAB4BEBF-C74F-466E-B062-72AF12441245}"/>
    <dgm:cxn modelId="{EE4C3FDD-5939-4435-A302-5C805816521D}" type="presParOf" srcId="{87D23D0E-FB15-4B81-8C84-D85E7ED4AB1F}" destId="{A80EAE5F-4C3C-47A9-8D73-11E809731482}" srcOrd="0" destOrd="0" presId="urn:microsoft.com/office/officeart/2005/8/layout/arrow5"/>
    <dgm:cxn modelId="{5B9820C1-342F-4334-BC36-3FBA9BDF542C}" type="presParOf" srcId="{87D23D0E-FB15-4B81-8C84-D85E7ED4AB1F}" destId="{90488F8E-FFE6-44F9-B4BA-A4265876BFE4}" srcOrd="1" destOrd="0" presId="urn:microsoft.com/office/officeart/2005/8/layout/arrow5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129EA2-021F-4CB3-A4ED-D0C4B6D92863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AFFC0EE-6522-4107-9858-22CF12C042F0}">
      <dgm:prSet phldrT="[Tekst]"/>
      <dgm:spPr>
        <a:xfrm>
          <a:off x="612" y="273599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Komisja Europejska</a:t>
          </a:r>
        </a:p>
      </dgm:t>
    </dgm:pt>
    <dgm:pt modelId="{13F58953-9302-4D81-B861-85E44088F97F}" type="parTrans" cxnId="{9C3C4321-4853-464A-966F-9E338E3C5053}">
      <dgm:prSet/>
      <dgm:spPr/>
      <dgm:t>
        <a:bodyPr/>
        <a:lstStyle/>
        <a:p>
          <a:endParaRPr lang="pl-PL"/>
        </a:p>
      </dgm:t>
    </dgm:pt>
    <dgm:pt modelId="{B9412800-66C1-46DC-9659-6354D2D32434}" type="sibTrans" cxnId="{9C3C4321-4853-464A-966F-9E338E3C5053}">
      <dgm:prSet/>
      <dgm:spPr/>
      <dgm:t>
        <a:bodyPr/>
        <a:lstStyle/>
        <a:p>
          <a:endParaRPr lang="pl-PL"/>
        </a:p>
      </dgm:t>
    </dgm:pt>
    <dgm:pt modelId="{B1D62E16-7337-4535-A74E-774F4A2C729C}" type="asst">
      <dgm:prSet phldrT="[Tekst]"/>
      <dgm:spPr>
        <a:xfrm>
          <a:off x="3229581" y="2168283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Dotacja - do 35%* kosztów kwalifikowanych</a:t>
          </a:r>
        </a:p>
      </dgm:t>
    </dgm:pt>
    <dgm:pt modelId="{751E2290-1FB4-4F19-8B67-BEDA5C83748F}" type="parTrans" cxnId="{01A30970-7B0B-4CA5-B7B5-137C3D54AB60}">
      <dgm:prSet/>
      <dgm:spPr>
        <a:xfrm>
          <a:off x="5070894" y="1367713"/>
          <a:ext cx="1107456" cy="800570"/>
        </a:xfrm>
        <a:custGeom>
          <a:avLst/>
          <a:gdLst/>
          <a:ahLst/>
          <a:cxnLst/>
          <a:rect l="0" t="0" r="0" b="0"/>
          <a:pathLst>
            <a:path>
              <a:moveTo>
                <a:pt x="1107456" y="0"/>
              </a:moveTo>
              <a:lnTo>
                <a:pt x="1107456" y="800570"/>
              </a:lnTo>
              <a:lnTo>
                <a:pt x="0" y="800570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pl-PL"/>
        </a:p>
      </dgm:t>
    </dgm:pt>
    <dgm:pt modelId="{0A1B3364-7CDE-48BA-B421-0E16DD4AD554}" type="sibTrans" cxnId="{01A30970-7B0B-4CA5-B7B5-137C3D54AB60}">
      <dgm:prSet/>
      <dgm:spPr/>
      <dgm:t>
        <a:bodyPr/>
        <a:lstStyle/>
        <a:p>
          <a:endParaRPr lang="pl-PL"/>
        </a:p>
      </dgm:t>
    </dgm:pt>
    <dgm:pt modelId="{563C9E17-FEA4-47DA-BA3F-270213303D7D}">
      <dgm:prSet phldrT="[Tekst]"/>
      <dgm:spPr>
        <a:xfrm>
          <a:off x="3229581" y="4062968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Pożyczka na wkład własny</a:t>
          </a:r>
        </a:p>
      </dgm:t>
    </dgm:pt>
    <dgm:pt modelId="{FC90136D-8279-469C-843C-9E4C44488BA8}" type="parTrans" cxnId="{77E8B004-B3D1-4CAC-9224-5FE9F4E5C652}">
      <dgm:prSet/>
      <dgm:spPr>
        <a:xfrm>
          <a:off x="4563865" y="1367713"/>
          <a:ext cx="1614484" cy="2455083"/>
        </a:xfrm>
        <a:custGeom>
          <a:avLst/>
          <a:gdLst/>
          <a:ahLst/>
          <a:cxnLst/>
          <a:rect l="0" t="0" r="0" b="0"/>
          <a:pathLst>
            <a:path>
              <a:moveTo>
                <a:pt x="1614484" y="0"/>
              </a:moveTo>
              <a:lnTo>
                <a:pt x="1614484" y="2174883"/>
              </a:lnTo>
              <a:lnTo>
                <a:pt x="0" y="2174883"/>
              </a:lnTo>
              <a:lnTo>
                <a:pt x="0" y="2455083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pl-PL"/>
        </a:p>
      </dgm:t>
    </dgm:pt>
    <dgm:pt modelId="{ECD0C355-E98E-4A2B-8141-85854383084A}" type="sibTrans" cxnId="{77E8B004-B3D1-4CAC-9224-5FE9F4E5C652}">
      <dgm:prSet/>
      <dgm:spPr/>
      <dgm:t>
        <a:bodyPr/>
        <a:lstStyle/>
        <a:p>
          <a:endParaRPr lang="pl-PL"/>
        </a:p>
      </dgm:t>
    </dgm:pt>
    <dgm:pt modelId="{292CAD26-914B-45B6-BAFF-93B217A20BF2}">
      <dgm:prSet phldrT="[Tekst]"/>
      <dgm:spPr>
        <a:xfrm>
          <a:off x="6458550" y="4062968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Inkubator wniosków LIFE – do 80 tys. zł na przygotowanie wniosku do KE</a:t>
          </a:r>
        </a:p>
      </dgm:t>
    </dgm:pt>
    <dgm:pt modelId="{5FA3FEC0-89C3-41F3-A227-B18BBE38F105}" type="parTrans" cxnId="{DDF3EDC4-DD9E-4B89-869B-73ED47E79A06}">
      <dgm:prSet/>
      <dgm:spPr>
        <a:xfrm>
          <a:off x="6178350" y="1367713"/>
          <a:ext cx="1614484" cy="2455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4883"/>
              </a:lnTo>
              <a:lnTo>
                <a:pt x="1614484" y="2174883"/>
              </a:lnTo>
              <a:lnTo>
                <a:pt x="1614484" y="2455083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pl-PL"/>
        </a:p>
      </dgm:t>
    </dgm:pt>
    <dgm:pt modelId="{BA71035E-290D-440F-97EC-2005397B25DA}" type="sibTrans" cxnId="{DDF3EDC4-DD9E-4B89-869B-73ED47E79A06}">
      <dgm:prSet/>
      <dgm:spPr/>
      <dgm:t>
        <a:bodyPr/>
        <a:lstStyle/>
        <a:p>
          <a:endParaRPr lang="pl-PL"/>
        </a:p>
      </dgm:t>
    </dgm:pt>
    <dgm:pt modelId="{933A3937-633D-44F7-8272-5A4D35992A5B}">
      <dgm:prSet phldrT="[Tekst]"/>
      <dgm:spPr>
        <a:xfrm>
          <a:off x="4844065" y="273599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NFOŚiGW</a:t>
          </a:r>
        </a:p>
      </dgm:t>
    </dgm:pt>
    <dgm:pt modelId="{D109497A-6928-4A1F-ACD1-D6E4141A2EB1}" type="parTrans" cxnId="{1B9E6B71-F767-47C6-8C8B-963757886D7F}">
      <dgm:prSet/>
      <dgm:spPr/>
      <dgm:t>
        <a:bodyPr/>
        <a:lstStyle/>
        <a:p>
          <a:endParaRPr lang="pl-PL"/>
        </a:p>
      </dgm:t>
    </dgm:pt>
    <dgm:pt modelId="{318C82D9-2780-4123-81E1-3C4E6217B01F}" type="sibTrans" cxnId="{1B9E6B71-F767-47C6-8C8B-963757886D7F}">
      <dgm:prSet/>
      <dgm:spPr/>
      <dgm:t>
        <a:bodyPr/>
        <a:lstStyle/>
        <a:p>
          <a:endParaRPr lang="pl-PL"/>
        </a:p>
      </dgm:t>
    </dgm:pt>
    <dgm:pt modelId="{1BA67670-FE84-473A-8CD5-5B7CF9E34236}">
      <dgm:prSet phldrT="[Tekst]"/>
      <dgm:spPr>
        <a:xfrm>
          <a:off x="612" y="2168283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Dotacja: 60-95% kosztów kwalifikowanych </a:t>
          </a:r>
        </a:p>
      </dgm:t>
    </dgm:pt>
    <dgm:pt modelId="{067E1804-4EE0-4B2B-BF97-64AB15BA7AC8}" type="parTrans" cxnId="{AE9896CD-D852-4C6C-85F5-9EF8B73D26E9}">
      <dgm:prSet/>
      <dgm:spPr>
        <a:xfrm>
          <a:off x="1289177" y="1367713"/>
          <a:ext cx="91440" cy="5603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0399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pl-PL"/>
        </a:p>
      </dgm:t>
    </dgm:pt>
    <dgm:pt modelId="{9415A4F2-F194-425A-AFCA-E0BA9A3685FD}" type="sibTrans" cxnId="{AE9896CD-D852-4C6C-85F5-9EF8B73D26E9}">
      <dgm:prSet/>
      <dgm:spPr/>
      <dgm:t>
        <a:bodyPr/>
        <a:lstStyle/>
        <a:p>
          <a:endParaRPr lang="pl-PL"/>
        </a:p>
      </dgm:t>
    </dgm:pt>
    <dgm:pt modelId="{83231E47-EA2D-455D-9BDF-B3867780BCBF}" type="asst">
      <dgm:prSet phldrT="[Tekst]"/>
      <dgm:spPr>
        <a:xfrm>
          <a:off x="6458550" y="2168283"/>
          <a:ext cx="2668569" cy="85394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gm:spPr>
      <dgm:t>
        <a:bodyPr/>
        <a:lstStyle/>
        <a:p>
          <a:pPr>
            <a:buNone/>
          </a:pPr>
          <a:r>
            <a:rPr lang="pl-PL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Pożyczka na zapewnienie płynności finansowej</a:t>
          </a:r>
        </a:p>
      </dgm:t>
    </dgm:pt>
    <dgm:pt modelId="{A2CB7A5E-0C14-48EA-8179-DB86638275D5}" type="parTrans" cxnId="{2EED19C4-69BD-4C87-BDD7-7ED2200763F7}">
      <dgm:prSet/>
      <dgm:spPr>
        <a:xfrm>
          <a:off x="6178350" y="1367713"/>
          <a:ext cx="1107456" cy="800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0570"/>
              </a:lnTo>
              <a:lnTo>
                <a:pt x="1107456" y="800570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pl-PL"/>
        </a:p>
      </dgm:t>
    </dgm:pt>
    <dgm:pt modelId="{EECF0AB6-EAD4-4715-8F88-CA32D6A944E3}" type="sibTrans" cxnId="{2EED19C4-69BD-4C87-BDD7-7ED2200763F7}">
      <dgm:prSet/>
      <dgm:spPr/>
      <dgm:t>
        <a:bodyPr/>
        <a:lstStyle/>
        <a:p>
          <a:endParaRPr lang="pl-PL"/>
        </a:p>
      </dgm:t>
    </dgm:pt>
    <dgm:pt modelId="{08CB2833-1C60-4ECC-8993-C3949658EEF3}" type="pres">
      <dgm:prSet presAssocID="{C2129EA2-021F-4CB3-A4ED-D0C4B6D92863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B5C105F-29D0-47B4-9610-F147254B509E}" type="pres">
      <dgm:prSet presAssocID="{1AFFC0EE-6522-4107-9858-22CF12C042F0}" presName="hierRoot1" presStyleCnt="0">
        <dgm:presLayoutVars>
          <dgm:hierBranch val="init"/>
        </dgm:presLayoutVars>
      </dgm:prSet>
      <dgm:spPr/>
    </dgm:pt>
    <dgm:pt modelId="{37C61ADE-3512-4DF2-8A60-D6A6AE22248A}" type="pres">
      <dgm:prSet presAssocID="{1AFFC0EE-6522-4107-9858-22CF12C042F0}" presName="rootComposite1" presStyleCnt="0"/>
      <dgm:spPr/>
    </dgm:pt>
    <dgm:pt modelId="{45BBE86E-522D-4662-92E2-D60BB7968FA8}" type="pres">
      <dgm:prSet presAssocID="{1AFFC0EE-6522-4107-9858-22CF12C042F0}" presName="rootText1" presStyleLbl="alignAcc1" presStyleIdx="0" presStyleCnt="0">
        <dgm:presLayoutVars>
          <dgm:chPref val="3"/>
        </dgm:presLayoutVars>
      </dgm:prSet>
      <dgm:spPr/>
    </dgm:pt>
    <dgm:pt modelId="{BF2119AE-7452-4EBB-8EF4-F1F01525E915}" type="pres">
      <dgm:prSet presAssocID="{1AFFC0EE-6522-4107-9858-22CF12C042F0}" presName="topArc1" presStyleLbl="parChTrans1D1" presStyleIdx="0" presStyleCnt="14"/>
      <dgm:spPr>
        <a:xfrm>
          <a:off x="667755" y="33428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88F479F-02A8-419E-8973-BF8EA5ACD728}" type="pres">
      <dgm:prSet presAssocID="{1AFFC0EE-6522-4107-9858-22CF12C042F0}" presName="bottomArc1" presStyleLbl="parChTrans1D1" presStyleIdx="1" presStyleCnt="14"/>
      <dgm:spPr>
        <a:xfrm>
          <a:off x="667755" y="33428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B1ACB623-62D2-4264-A21A-895E664F1DE5}" type="pres">
      <dgm:prSet presAssocID="{1AFFC0EE-6522-4107-9858-22CF12C042F0}" presName="topConnNode1" presStyleLbl="node1" presStyleIdx="0" presStyleCnt="0"/>
      <dgm:spPr/>
    </dgm:pt>
    <dgm:pt modelId="{B261F91C-E876-4788-840F-AFD1535CC3B9}" type="pres">
      <dgm:prSet presAssocID="{1AFFC0EE-6522-4107-9858-22CF12C042F0}" presName="hierChild2" presStyleCnt="0"/>
      <dgm:spPr/>
    </dgm:pt>
    <dgm:pt modelId="{74C3FAC1-D574-4DF9-A93E-CB51D1E2DEAC}" type="pres">
      <dgm:prSet presAssocID="{067E1804-4EE0-4B2B-BF97-64AB15BA7AC8}" presName="Name28" presStyleLbl="parChTrans1D2" presStyleIdx="0" presStyleCnt="5"/>
      <dgm:spPr/>
    </dgm:pt>
    <dgm:pt modelId="{7567A30B-9253-4A07-9A6B-4DE30E279F1B}" type="pres">
      <dgm:prSet presAssocID="{1BA67670-FE84-473A-8CD5-5B7CF9E34236}" presName="hierRoot2" presStyleCnt="0">
        <dgm:presLayoutVars>
          <dgm:hierBranch val="init"/>
        </dgm:presLayoutVars>
      </dgm:prSet>
      <dgm:spPr/>
    </dgm:pt>
    <dgm:pt modelId="{6BE076AC-57DC-452D-A5C7-4EEC4090811D}" type="pres">
      <dgm:prSet presAssocID="{1BA67670-FE84-473A-8CD5-5B7CF9E34236}" presName="rootComposite2" presStyleCnt="0"/>
      <dgm:spPr/>
    </dgm:pt>
    <dgm:pt modelId="{BE3E010F-10C2-438D-B327-19D5E3E4868C}" type="pres">
      <dgm:prSet presAssocID="{1BA67670-FE84-473A-8CD5-5B7CF9E34236}" presName="rootText2" presStyleLbl="alignAcc1" presStyleIdx="0" presStyleCnt="0">
        <dgm:presLayoutVars>
          <dgm:chPref val="3"/>
        </dgm:presLayoutVars>
      </dgm:prSet>
      <dgm:spPr/>
    </dgm:pt>
    <dgm:pt modelId="{A20FE9BA-0A06-4B51-91C9-86246EC7F16B}" type="pres">
      <dgm:prSet presAssocID="{1BA67670-FE84-473A-8CD5-5B7CF9E34236}" presName="topArc2" presStyleLbl="parChTrans1D1" presStyleIdx="2" presStyleCnt="14"/>
      <dgm:spPr>
        <a:xfrm>
          <a:off x="667755" y="1928112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0C62E446-8727-45EB-84D9-122301D1C12A}" type="pres">
      <dgm:prSet presAssocID="{1BA67670-FE84-473A-8CD5-5B7CF9E34236}" presName="bottomArc2" presStyleLbl="parChTrans1D1" presStyleIdx="3" presStyleCnt="14"/>
      <dgm:spPr>
        <a:xfrm>
          <a:off x="667755" y="1928112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0D9D8FB9-C1FE-4594-8595-15BD342C0F96}" type="pres">
      <dgm:prSet presAssocID="{1BA67670-FE84-473A-8CD5-5B7CF9E34236}" presName="topConnNode2" presStyleLbl="node2" presStyleIdx="0" presStyleCnt="0"/>
      <dgm:spPr/>
    </dgm:pt>
    <dgm:pt modelId="{61FA6826-BD74-4741-BBDC-2A90A1EB47A6}" type="pres">
      <dgm:prSet presAssocID="{1BA67670-FE84-473A-8CD5-5B7CF9E34236}" presName="hierChild4" presStyleCnt="0"/>
      <dgm:spPr/>
    </dgm:pt>
    <dgm:pt modelId="{7CA0E77C-6B91-4C36-B5C3-332053463FFD}" type="pres">
      <dgm:prSet presAssocID="{1BA67670-FE84-473A-8CD5-5B7CF9E34236}" presName="hierChild5" presStyleCnt="0"/>
      <dgm:spPr/>
    </dgm:pt>
    <dgm:pt modelId="{DD9C2099-B77B-4627-B7C7-31933945DB31}" type="pres">
      <dgm:prSet presAssocID="{1AFFC0EE-6522-4107-9858-22CF12C042F0}" presName="hierChild3" presStyleCnt="0"/>
      <dgm:spPr/>
    </dgm:pt>
    <dgm:pt modelId="{14538BD6-B04B-4F1E-91AD-1D1FD12B1B17}" type="pres">
      <dgm:prSet presAssocID="{933A3937-633D-44F7-8272-5A4D35992A5B}" presName="hierRoot1" presStyleCnt="0">
        <dgm:presLayoutVars>
          <dgm:hierBranch val="init"/>
        </dgm:presLayoutVars>
      </dgm:prSet>
      <dgm:spPr/>
    </dgm:pt>
    <dgm:pt modelId="{FD08A7D4-ED95-4633-992F-34EBE3E0CE23}" type="pres">
      <dgm:prSet presAssocID="{933A3937-633D-44F7-8272-5A4D35992A5B}" presName="rootComposite1" presStyleCnt="0"/>
      <dgm:spPr/>
    </dgm:pt>
    <dgm:pt modelId="{62C77EA1-31AA-4851-8A54-207CA1B379D6}" type="pres">
      <dgm:prSet presAssocID="{933A3937-633D-44F7-8272-5A4D35992A5B}" presName="rootText1" presStyleLbl="alignAcc1" presStyleIdx="0" presStyleCnt="0">
        <dgm:presLayoutVars>
          <dgm:chPref val="3"/>
        </dgm:presLayoutVars>
      </dgm:prSet>
      <dgm:spPr/>
    </dgm:pt>
    <dgm:pt modelId="{5E922EC7-19BC-442B-8AB7-94BFD365D548}" type="pres">
      <dgm:prSet presAssocID="{933A3937-633D-44F7-8272-5A4D35992A5B}" presName="topArc1" presStyleLbl="parChTrans1D1" presStyleIdx="4" presStyleCnt="14"/>
      <dgm:spPr>
        <a:xfrm>
          <a:off x="5511208" y="33428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D129E977-1B2E-4B2E-8132-2F3B4CE8103A}" type="pres">
      <dgm:prSet presAssocID="{933A3937-633D-44F7-8272-5A4D35992A5B}" presName="bottomArc1" presStyleLbl="parChTrans1D1" presStyleIdx="5" presStyleCnt="14"/>
      <dgm:spPr>
        <a:xfrm>
          <a:off x="5511208" y="33428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A075F29-CA16-498B-B24B-28C96D13F445}" type="pres">
      <dgm:prSet presAssocID="{933A3937-633D-44F7-8272-5A4D35992A5B}" presName="topConnNode1" presStyleLbl="node1" presStyleIdx="0" presStyleCnt="0"/>
      <dgm:spPr/>
    </dgm:pt>
    <dgm:pt modelId="{59C069F4-541A-4F47-B242-D1A47928FD8F}" type="pres">
      <dgm:prSet presAssocID="{933A3937-633D-44F7-8272-5A4D35992A5B}" presName="hierChild2" presStyleCnt="0"/>
      <dgm:spPr/>
    </dgm:pt>
    <dgm:pt modelId="{4EE01E14-167B-49D4-B906-D051625A7469}" type="pres">
      <dgm:prSet presAssocID="{FC90136D-8279-469C-843C-9E4C44488BA8}" presName="Name28" presStyleLbl="parChTrans1D2" presStyleIdx="1" presStyleCnt="5"/>
      <dgm:spPr/>
    </dgm:pt>
    <dgm:pt modelId="{60F7D89B-E6D9-48C3-9A28-C0B79D8E2564}" type="pres">
      <dgm:prSet presAssocID="{563C9E17-FEA4-47DA-BA3F-270213303D7D}" presName="hierRoot2" presStyleCnt="0">
        <dgm:presLayoutVars>
          <dgm:hierBranch val="init"/>
        </dgm:presLayoutVars>
      </dgm:prSet>
      <dgm:spPr/>
    </dgm:pt>
    <dgm:pt modelId="{88A3204D-35EC-46D2-8618-47C0ED85EE54}" type="pres">
      <dgm:prSet presAssocID="{563C9E17-FEA4-47DA-BA3F-270213303D7D}" presName="rootComposite2" presStyleCnt="0"/>
      <dgm:spPr/>
    </dgm:pt>
    <dgm:pt modelId="{977B70D0-A074-41D7-A178-CEA727C2FBDD}" type="pres">
      <dgm:prSet presAssocID="{563C9E17-FEA4-47DA-BA3F-270213303D7D}" presName="rootText2" presStyleLbl="alignAcc1" presStyleIdx="0" presStyleCnt="0">
        <dgm:presLayoutVars>
          <dgm:chPref val="3"/>
        </dgm:presLayoutVars>
      </dgm:prSet>
      <dgm:spPr/>
    </dgm:pt>
    <dgm:pt modelId="{F3ACF5A7-F7C4-4064-AAEC-6DEBF291C8A7}" type="pres">
      <dgm:prSet presAssocID="{563C9E17-FEA4-47DA-BA3F-270213303D7D}" presName="topArc2" presStyleLbl="parChTrans1D1" presStyleIdx="6" presStyleCnt="14"/>
      <dgm:spPr>
        <a:xfrm>
          <a:off x="3896723" y="3822796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4F3D29C3-206C-43C1-A5B6-01143D384D9A}" type="pres">
      <dgm:prSet presAssocID="{563C9E17-FEA4-47DA-BA3F-270213303D7D}" presName="bottomArc2" presStyleLbl="parChTrans1D1" presStyleIdx="7" presStyleCnt="14"/>
      <dgm:spPr>
        <a:xfrm>
          <a:off x="3896723" y="3822796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20F06A35-FC83-46B2-8727-188FC7BD364F}" type="pres">
      <dgm:prSet presAssocID="{563C9E17-FEA4-47DA-BA3F-270213303D7D}" presName="topConnNode2" presStyleLbl="node2" presStyleIdx="0" presStyleCnt="0"/>
      <dgm:spPr/>
    </dgm:pt>
    <dgm:pt modelId="{10092936-1BC4-4B28-A3EE-1572A724170E}" type="pres">
      <dgm:prSet presAssocID="{563C9E17-FEA4-47DA-BA3F-270213303D7D}" presName="hierChild4" presStyleCnt="0"/>
      <dgm:spPr/>
    </dgm:pt>
    <dgm:pt modelId="{CE141787-5DAB-4A4A-AC38-E564DAF2AECB}" type="pres">
      <dgm:prSet presAssocID="{563C9E17-FEA4-47DA-BA3F-270213303D7D}" presName="hierChild5" presStyleCnt="0"/>
      <dgm:spPr/>
    </dgm:pt>
    <dgm:pt modelId="{A729DDB2-7DD1-4475-9D9B-6E4E12844C98}" type="pres">
      <dgm:prSet presAssocID="{5FA3FEC0-89C3-41F3-A227-B18BBE38F105}" presName="Name28" presStyleLbl="parChTrans1D2" presStyleIdx="2" presStyleCnt="5"/>
      <dgm:spPr/>
    </dgm:pt>
    <dgm:pt modelId="{F673C843-8B48-4B0B-8756-7CC059E571DA}" type="pres">
      <dgm:prSet presAssocID="{292CAD26-914B-45B6-BAFF-93B217A20BF2}" presName="hierRoot2" presStyleCnt="0">
        <dgm:presLayoutVars>
          <dgm:hierBranch val="init"/>
        </dgm:presLayoutVars>
      </dgm:prSet>
      <dgm:spPr/>
    </dgm:pt>
    <dgm:pt modelId="{59B76EF6-5EF9-4385-B004-203B48FE91D3}" type="pres">
      <dgm:prSet presAssocID="{292CAD26-914B-45B6-BAFF-93B217A20BF2}" presName="rootComposite2" presStyleCnt="0"/>
      <dgm:spPr/>
    </dgm:pt>
    <dgm:pt modelId="{4D041889-DDAE-4A84-8A64-DE301524609D}" type="pres">
      <dgm:prSet presAssocID="{292CAD26-914B-45B6-BAFF-93B217A20BF2}" presName="rootText2" presStyleLbl="alignAcc1" presStyleIdx="0" presStyleCnt="0">
        <dgm:presLayoutVars>
          <dgm:chPref val="3"/>
        </dgm:presLayoutVars>
      </dgm:prSet>
      <dgm:spPr/>
    </dgm:pt>
    <dgm:pt modelId="{17919678-57AA-43CD-8CF2-EE00FD20514D}" type="pres">
      <dgm:prSet presAssocID="{292CAD26-914B-45B6-BAFF-93B217A20BF2}" presName="topArc2" presStyleLbl="parChTrans1D1" presStyleIdx="8" presStyleCnt="14"/>
      <dgm:spPr>
        <a:xfrm>
          <a:off x="7125692" y="3822796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575413FE-85D0-4BAA-8BF6-9F1129C7B4A4}" type="pres">
      <dgm:prSet presAssocID="{292CAD26-914B-45B6-BAFF-93B217A20BF2}" presName="bottomArc2" presStyleLbl="parChTrans1D1" presStyleIdx="9" presStyleCnt="14"/>
      <dgm:spPr>
        <a:xfrm>
          <a:off x="7125692" y="3822796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B5F152B-1C69-4FDD-89AE-634D9D51B9B1}" type="pres">
      <dgm:prSet presAssocID="{292CAD26-914B-45B6-BAFF-93B217A20BF2}" presName="topConnNode2" presStyleLbl="node2" presStyleIdx="0" presStyleCnt="0"/>
      <dgm:spPr/>
    </dgm:pt>
    <dgm:pt modelId="{1407D5A2-DF6F-4F72-8071-4039C85D0046}" type="pres">
      <dgm:prSet presAssocID="{292CAD26-914B-45B6-BAFF-93B217A20BF2}" presName="hierChild4" presStyleCnt="0"/>
      <dgm:spPr/>
    </dgm:pt>
    <dgm:pt modelId="{49A31249-E488-4449-87E6-315534268157}" type="pres">
      <dgm:prSet presAssocID="{292CAD26-914B-45B6-BAFF-93B217A20BF2}" presName="hierChild5" presStyleCnt="0"/>
      <dgm:spPr/>
    </dgm:pt>
    <dgm:pt modelId="{B98AE449-0613-4998-A446-5934D5F81DE7}" type="pres">
      <dgm:prSet presAssocID="{933A3937-633D-44F7-8272-5A4D35992A5B}" presName="hierChild3" presStyleCnt="0"/>
      <dgm:spPr/>
    </dgm:pt>
    <dgm:pt modelId="{229E6741-CB88-4EEE-A9A9-2146005CBAB8}" type="pres">
      <dgm:prSet presAssocID="{751E2290-1FB4-4F19-8B67-BEDA5C83748F}" presName="Name101" presStyleLbl="parChTrans1D2" presStyleIdx="3" presStyleCnt="5"/>
      <dgm:spPr/>
    </dgm:pt>
    <dgm:pt modelId="{1B07E98C-A1C5-4EDC-B58F-ADCBF21FDECB}" type="pres">
      <dgm:prSet presAssocID="{B1D62E16-7337-4535-A74E-774F4A2C729C}" presName="hierRoot3" presStyleCnt="0">
        <dgm:presLayoutVars>
          <dgm:hierBranch val="init"/>
        </dgm:presLayoutVars>
      </dgm:prSet>
      <dgm:spPr/>
    </dgm:pt>
    <dgm:pt modelId="{48B1CEE8-3B38-4B50-AA92-9EEFDBBE577D}" type="pres">
      <dgm:prSet presAssocID="{B1D62E16-7337-4535-A74E-774F4A2C729C}" presName="rootComposite3" presStyleCnt="0"/>
      <dgm:spPr/>
    </dgm:pt>
    <dgm:pt modelId="{BCB0DA6F-3C52-46E3-A26E-55E96A04DCB6}" type="pres">
      <dgm:prSet presAssocID="{B1D62E16-7337-4535-A74E-774F4A2C729C}" presName="rootText3" presStyleLbl="alignAcc1" presStyleIdx="0" presStyleCnt="0">
        <dgm:presLayoutVars>
          <dgm:chPref val="3"/>
        </dgm:presLayoutVars>
      </dgm:prSet>
      <dgm:spPr/>
    </dgm:pt>
    <dgm:pt modelId="{A9E499BF-32A9-41AE-9150-3358BC92707A}" type="pres">
      <dgm:prSet presAssocID="{B1D62E16-7337-4535-A74E-774F4A2C729C}" presName="topArc3" presStyleLbl="parChTrans1D1" presStyleIdx="10" presStyleCnt="14"/>
      <dgm:spPr>
        <a:xfrm>
          <a:off x="3896723" y="1928112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E055D6CE-7950-4F50-A6C1-516D83AE2FC7}" type="pres">
      <dgm:prSet presAssocID="{B1D62E16-7337-4535-A74E-774F4A2C729C}" presName="bottomArc3" presStyleLbl="parChTrans1D1" presStyleIdx="11" presStyleCnt="14"/>
      <dgm:spPr>
        <a:xfrm>
          <a:off x="3896723" y="1928112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B2777FBB-4BCB-49AD-A2E3-FF5CBF63A842}" type="pres">
      <dgm:prSet presAssocID="{B1D62E16-7337-4535-A74E-774F4A2C729C}" presName="topConnNode3" presStyleLbl="asst1" presStyleIdx="0" presStyleCnt="0"/>
      <dgm:spPr/>
    </dgm:pt>
    <dgm:pt modelId="{C50B1184-5974-4808-8996-1433F7B5D61B}" type="pres">
      <dgm:prSet presAssocID="{B1D62E16-7337-4535-A74E-774F4A2C729C}" presName="hierChild6" presStyleCnt="0"/>
      <dgm:spPr/>
    </dgm:pt>
    <dgm:pt modelId="{4E013C71-2E61-4C19-9FBB-F1D5E4D91BA0}" type="pres">
      <dgm:prSet presAssocID="{B1D62E16-7337-4535-A74E-774F4A2C729C}" presName="hierChild7" presStyleCnt="0"/>
      <dgm:spPr/>
    </dgm:pt>
    <dgm:pt modelId="{21FF91B1-01DC-4FB9-A3F0-F902FF592CD5}" type="pres">
      <dgm:prSet presAssocID="{A2CB7A5E-0C14-48EA-8179-DB86638275D5}" presName="Name101" presStyleLbl="parChTrans1D2" presStyleIdx="4" presStyleCnt="5"/>
      <dgm:spPr/>
    </dgm:pt>
    <dgm:pt modelId="{5A515A00-FC56-41C8-ACD5-6D8BFBE95DC9}" type="pres">
      <dgm:prSet presAssocID="{83231E47-EA2D-455D-9BDF-B3867780BCBF}" presName="hierRoot3" presStyleCnt="0">
        <dgm:presLayoutVars>
          <dgm:hierBranch val="init"/>
        </dgm:presLayoutVars>
      </dgm:prSet>
      <dgm:spPr/>
    </dgm:pt>
    <dgm:pt modelId="{A695F07C-4001-431C-AF93-72EED47BB88B}" type="pres">
      <dgm:prSet presAssocID="{83231E47-EA2D-455D-9BDF-B3867780BCBF}" presName="rootComposite3" presStyleCnt="0"/>
      <dgm:spPr/>
    </dgm:pt>
    <dgm:pt modelId="{A3005A30-54C7-440D-BB65-83CAAA43FCB0}" type="pres">
      <dgm:prSet presAssocID="{83231E47-EA2D-455D-9BDF-B3867780BCBF}" presName="rootText3" presStyleLbl="alignAcc1" presStyleIdx="0" presStyleCnt="0">
        <dgm:presLayoutVars>
          <dgm:chPref val="3"/>
        </dgm:presLayoutVars>
      </dgm:prSet>
      <dgm:spPr/>
    </dgm:pt>
    <dgm:pt modelId="{D36BF232-7122-404E-95E0-3D1B1A485CB3}" type="pres">
      <dgm:prSet presAssocID="{83231E47-EA2D-455D-9BDF-B3867780BCBF}" presName="topArc3" presStyleLbl="parChTrans1D1" presStyleIdx="12" presStyleCnt="14"/>
      <dgm:spPr>
        <a:xfrm>
          <a:off x="7125692" y="1928112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04FAE46E-D14C-4ABB-BF38-B68F213EC4C7}" type="pres">
      <dgm:prSet presAssocID="{83231E47-EA2D-455D-9BDF-B3867780BCBF}" presName="bottomArc3" presStyleLbl="parChTrans1D1" presStyleIdx="13" presStyleCnt="14"/>
      <dgm:spPr>
        <a:xfrm>
          <a:off x="7125692" y="1928112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AE0486DF-76C2-4E0E-B286-EF78F7501AEE}" type="pres">
      <dgm:prSet presAssocID="{83231E47-EA2D-455D-9BDF-B3867780BCBF}" presName="topConnNode3" presStyleLbl="asst1" presStyleIdx="0" presStyleCnt="0"/>
      <dgm:spPr/>
    </dgm:pt>
    <dgm:pt modelId="{FD9CD6ED-FC37-4803-827B-0004EDC95720}" type="pres">
      <dgm:prSet presAssocID="{83231E47-EA2D-455D-9BDF-B3867780BCBF}" presName="hierChild6" presStyleCnt="0"/>
      <dgm:spPr/>
    </dgm:pt>
    <dgm:pt modelId="{7A59771C-62E1-4E3A-84FD-541A2496C372}" type="pres">
      <dgm:prSet presAssocID="{83231E47-EA2D-455D-9BDF-B3867780BCBF}" presName="hierChild7" presStyleCnt="0"/>
      <dgm:spPr/>
    </dgm:pt>
  </dgm:ptLst>
  <dgm:cxnLst>
    <dgm:cxn modelId="{EB3A8502-BC51-4FC8-9759-F93240C2F8ED}" type="presOf" srcId="{933A3937-633D-44F7-8272-5A4D35992A5B}" destId="{2A075F29-CA16-498B-B24B-28C96D13F445}" srcOrd="1" destOrd="0" presId="urn:microsoft.com/office/officeart/2008/layout/HalfCircleOrganizationChart"/>
    <dgm:cxn modelId="{77E8B004-B3D1-4CAC-9224-5FE9F4E5C652}" srcId="{933A3937-633D-44F7-8272-5A4D35992A5B}" destId="{563C9E17-FEA4-47DA-BA3F-270213303D7D}" srcOrd="2" destOrd="0" parTransId="{FC90136D-8279-469C-843C-9E4C44488BA8}" sibTransId="{ECD0C355-E98E-4A2B-8141-85854383084A}"/>
    <dgm:cxn modelId="{2A6AAF0F-1019-404A-B8D9-66B1FF8FE4A5}" type="presOf" srcId="{C2129EA2-021F-4CB3-A4ED-D0C4B6D92863}" destId="{08CB2833-1C60-4ECC-8993-C3949658EEF3}" srcOrd="0" destOrd="0" presId="urn:microsoft.com/office/officeart/2008/layout/HalfCircleOrganizationChart"/>
    <dgm:cxn modelId="{9C3C4321-4853-464A-966F-9E338E3C5053}" srcId="{C2129EA2-021F-4CB3-A4ED-D0C4B6D92863}" destId="{1AFFC0EE-6522-4107-9858-22CF12C042F0}" srcOrd="0" destOrd="0" parTransId="{13F58953-9302-4D81-B861-85E44088F97F}" sibTransId="{B9412800-66C1-46DC-9659-6354D2D32434}"/>
    <dgm:cxn modelId="{D7D26923-2535-42C7-872A-7B61C5DD5AC2}" type="presOf" srcId="{563C9E17-FEA4-47DA-BA3F-270213303D7D}" destId="{20F06A35-FC83-46B2-8727-188FC7BD364F}" srcOrd="1" destOrd="0" presId="urn:microsoft.com/office/officeart/2008/layout/HalfCircleOrganizationChart"/>
    <dgm:cxn modelId="{1D657337-C9F8-4B3E-9410-D80119DF4A79}" type="presOf" srcId="{83231E47-EA2D-455D-9BDF-B3867780BCBF}" destId="{A3005A30-54C7-440D-BB65-83CAAA43FCB0}" srcOrd="0" destOrd="0" presId="urn:microsoft.com/office/officeart/2008/layout/HalfCircleOrganizationChart"/>
    <dgm:cxn modelId="{DB999F6A-117A-49B5-9E1F-82E07BD9AAFF}" type="presOf" srcId="{1BA67670-FE84-473A-8CD5-5B7CF9E34236}" destId="{0D9D8FB9-C1FE-4594-8595-15BD342C0F96}" srcOrd="1" destOrd="0" presId="urn:microsoft.com/office/officeart/2008/layout/HalfCircleOrganizationChart"/>
    <dgm:cxn modelId="{01A30970-7B0B-4CA5-B7B5-137C3D54AB60}" srcId="{933A3937-633D-44F7-8272-5A4D35992A5B}" destId="{B1D62E16-7337-4535-A74E-774F4A2C729C}" srcOrd="0" destOrd="0" parTransId="{751E2290-1FB4-4F19-8B67-BEDA5C83748F}" sibTransId="{0A1B3364-7CDE-48BA-B421-0E16DD4AD554}"/>
    <dgm:cxn modelId="{1B9E6B71-F767-47C6-8C8B-963757886D7F}" srcId="{C2129EA2-021F-4CB3-A4ED-D0C4B6D92863}" destId="{933A3937-633D-44F7-8272-5A4D35992A5B}" srcOrd="1" destOrd="0" parTransId="{D109497A-6928-4A1F-ACD1-D6E4141A2EB1}" sibTransId="{318C82D9-2780-4123-81E1-3C4E6217B01F}"/>
    <dgm:cxn modelId="{2916FF58-0FEC-497F-AC49-1978C218E69C}" type="presOf" srcId="{563C9E17-FEA4-47DA-BA3F-270213303D7D}" destId="{977B70D0-A074-41D7-A178-CEA727C2FBDD}" srcOrd="0" destOrd="0" presId="urn:microsoft.com/office/officeart/2008/layout/HalfCircleOrganizationChart"/>
    <dgm:cxn modelId="{B13C1F59-80D7-4A11-9BF4-121FFF4E1086}" type="presOf" srcId="{292CAD26-914B-45B6-BAFF-93B217A20BF2}" destId="{4D041889-DDAE-4A84-8A64-DE301524609D}" srcOrd="0" destOrd="0" presId="urn:microsoft.com/office/officeart/2008/layout/HalfCircleOrganizationChart"/>
    <dgm:cxn modelId="{94666681-4DDD-4CAF-9701-8582CAC1FE6C}" type="presOf" srcId="{751E2290-1FB4-4F19-8B67-BEDA5C83748F}" destId="{229E6741-CB88-4EEE-A9A9-2146005CBAB8}" srcOrd="0" destOrd="0" presId="urn:microsoft.com/office/officeart/2008/layout/HalfCircleOrganizationChart"/>
    <dgm:cxn modelId="{449BFA87-7312-48A7-A2CD-1CF85FF11B3D}" type="presOf" srcId="{A2CB7A5E-0C14-48EA-8179-DB86638275D5}" destId="{21FF91B1-01DC-4FB9-A3F0-F902FF592CD5}" srcOrd="0" destOrd="0" presId="urn:microsoft.com/office/officeart/2008/layout/HalfCircleOrganizationChart"/>
    <dgm:cxn modelId="{2F80A68D-25A3-44BB-9221-575976C612E4}" type="presOf" srcId="{1BA67670-FE84-473A-8CD5-5B7CF9E34236}" destId="{BE3E010F-10C2-438D-B327-19D5E3E4868C}" srcOrd="0" destOrd="0" presId="urn:microsoft.com/office/officeart/2008/layout/HalfCircleOrganizationChart"/>
    <dgm:cxn modelId="{93D5CDB6-136F-45DA-BD97-56BE1FD52ECE}" type="presOf" srcId="{B1D62E16-7337-4535-A74E-774F4A2C729C}" destId="{B2777FBB-4BCB-49AD-A2E3-FF5CBF63A842}" srcOrd="1" destOrd="0" presId="urn:microsoft.com/office/officeart/2008/layout/HalfCircleOrganizationChart"/>
    <dgm:cxn modelId="{4CE6B3BB-9C1C-4C72-B661-6FEFA4D6A476}" type="presOf" srcId="{933A3937-633D-44F7-8272-5A4D35992A5B}" destId="{62C77EA1-31AA-4851-8A54-207CA1B379D6}" srcOrd="0" destOrd="0" presId="urn:microsoft.com/office/officeart/2008/layout/HalfCircleOrganizationChart"/>
    <dgm:cxn modelId="{F967BABB-99BD-4608-B992-E46E9D479E64}" type="presOf" srcId="{067E1804-4EE0-4B2B-BF97-64AB15BA7AC8}" destId="{74C3FAC1-D574-4DF9-A93E-CB51D1E2DEAC}" srcOrd="0" destOrd="0" presId="urn:microsoft.com/office/officeart/2008/layout/HalfCircleOrganizationChart"/>
    <dgm:cxn modelId="{B872FBBB-3BF0-48CD-90F3-370A8B6F52E2}" type="presOf" srcId="{5FA3FEC0-89C3-41F3-A227-B18BBE38F105}" destId="{A729DDB2-7DD1-4475-9D9B-6E4E12844C98}" srcOrd="0" destOrd="0" presId="urn:microsoft.com/office/officeart/2008/layout/HalfCircleOrganizationChart"/>
    <dgm:cxn modelId="{0EA513C1-BB36-46E2-899E-66D36AE0D22B}" type="presOf" srcId="{292CAD26-914B-45B6-BAFF-93B217A20BF2}" destId="{AB5F152B-1C69-4FDD-89AE-634D9D51B9B1}" srcOrd="1" destOrd="0" presId="urn:microsoft.com/office/officeart/2008/layout/HalfCircleOrganizationChart"/>
    <dgm:cxn modelId="{5EFB75C1-8E13-4CDA-A5BC-ED5F7C05494B}" type="presOf" srcId="{1AFFC0EE-6522-4107-9858-22CF12C042F0}" destId="{45BBE86E-522D-4662-92E2-D60BB7968FA8}" srcOrd="0" destOrd="0" presId="urn:microsoft.com/office/officeart/2008/layout/HalfCircleOrganizationChart"/>
    <dgm:cxn modelId="{2EED19C4-69BD-4C87-BDD7-7ED2200763F7}" srcId="{933A3937-633D-44F7-8272-5A4D35992A5B}" destId="{83231E47-EA2D-455D-9BDF-B3867780BCBF}" srcOrd="1" destOrd="0" parTransId="{A2CB7A5E-0C14-48EA-8179-DB86638275D5}" sibTransId="{EECF0AB6-EAD4-4715-8F88-CA32D6A944E3}"/>
    <dgm:cxn modelId="{DDF3EDC4-DD9E-4B89-869B-73ED47E79A06}" srcId="{933A3937-633D-44F7-8272-5A4D35992A5B}" destId="{292CAD26-914B-45B6-BAFF-93B217A20BF2}" srcOrd="3" destOrd="0" parTransId="{5FA3FEC0-89C3-41F3-A227-B18BBE38F105}" sibTransId="{BA71035E-290D-440F-97EC-2005397B25DA}"/>
    <dgm:cxn modelId="{AE9896CD-D852-4C6C-85F5-9EF8B73D26E9}" srcId="{1AFFC0EE-6522-4107-9858-22CF12C042F0}" destId="{1BA67670-FE84-473A-8CD5-5B7CF9E34236}" srcOrd="0" destOrd="0" parTransId="{067E1804-4EE0-4B2B-BF97-64AB15BA7AC8}" sibTransId="{9415A4F2-F194-425A-AFCA-E0BA9A3685FD}"/>
    <dgm:cxn modelId="{ECB0ABDF-D60C-4FEE-A3A2-CB53249B3C54}" type="presOf" srcId="{83231E47-EA2D-455D-9BDF-B3867780BCBF}" destId="{AE0486DF-76C2-4E0E-B286-EF78F7501AEE}" srcOrd="1" destOrd="0" presId="urn:microsoft.com/office/officeart/2008/layout/HalfCircleOrganizationChart"/>
    <dgm:cxn modelId="{59CF86F2-4BCC-4856-B23E-D3D455EC603E}" type="presOf" srcId="{1AFFC0EE-6522-4107-9858-22CF12C042F0}" destId="{B1ACB623-62D2-4264-A21A-895E664F1DE5}" srcOrd="1" destOrd="0" presId="urn:microsoft.com/office/officeart/2008/layout/HalfCircleOrganizationChart"/>
    <dgm:cxn modelId="{13E52BF3-C354-4925-86BF-454604C37906}" type="presOf" srcId="{B1D62E16-7337-4535-A74E-774F4A2C729C}" destId="{BCB0DA6F-3C52-46E3-A26E-55E96A04DCB6}" srcOrd="0" destOrd="0" presId="urn:microsoft.com/office/officeart/2008/layout/HalfCircleOrganizationChart"/>
    <dgm:cxn modelId="{5AA92DFF-C7C4-44ED-8028-D55F08072F18}" type="presOf" srcId="{FC90136D-8279-469C-843C-9E4C44488BA8}" destId="{4EE01E14-167B-49D4-B906-D051625A7469}" srcOrd="0" destOrd="0" presId="urn:microsoft.com/office/officeart/2008/layout/HalfCircleOrganizationChart"/>
    <dgm:cxn modelId="{B3D25BFD-009C-4F9B-B2AB-EC8CEDFF67FF}" type="presParOf" srcId="{08CB2833-1C60-4ECC-8993-C3949658EEF3}" destId="{4B5C105F-29D0-47B4-9610-F147254B509E}" srcOrd="0" destOrd="0" presId="urn:microsoft.com/office/officeart/2008/layout/HalfCircleOrganizationChart"/>
    <dgm:cxn modelId="{1A9C34E2-3A2E-4A3F-8AE3-2BFC59F61CA5}" type="presParOf" srcId="{4B5C105F-29D0-47B4-9610-F147254B509E}" destId="{37C61ADE-3512-4DF2-8A60-D6A6AE22248A}" srcOrd="0" destOrd="0" presId="urn:microsoft.com/office/officeart/2008/layout/HalfCircleOrganizationChart"/>
    <dgm:cxn modelId="{73646164-A530-499F-998E-26606938A4DE}" type="presParOf" srcId="{37C61ADE-3512-4DF2-8A60-D6A6AE22248A}" destId="{45BBE86E-522D-4662-92E2-D60BB7968FA8}" srcOrd="0" destOrd="0" presId="urn:microsoft.com/office/officeart/2008/layout/HalfCircleOrganizationChart"/>
    <dgm:cxn modelId="{AED771CB-1C2F-42B2-A297-8502E0A65564}" type="presParOf" srcId="{37C61ADE-3512-4DF2-8A60-D6A6AE22248A}" destId="{BF2119AE-7452-4EBB-8EF4-F1F01525E915}" srcOrd="1" destOrd="0" presId="urn:microsoft.com/office/officeart/2008/layout/HalfCircleOrganizationChart"/>
    <dgm:cxn modelId="{CE57B35C-57AF-4DE6-B147-7306791F2D79}" type="presParOf" srcId="{37C61ADE-3512-4DF2-8A60-D6A6AE22248A}" destId="{388F479F-02A8-419E-8973-BF8EA5ACD728}" srcOrd="2" destOrd="0" presId="urn:microsoft.com/office/officeart/2008/layout/HalfCircleOrganizationChart"/>
    <dgm:cxn modelId="{051D4D34-31D2-4CBA-AECB-2DFDDC9D5A17}" type="presParOf" srcId="{37C61ADE-3512-4DF2-8A60-D6A6AE22248A}" destId="{B1ACB623-62D2-4264-A21A-895E664F1DE5}" srcOrd="3" destOrd="0" presId="urn:microsoft.com/office/officeart/2008/layout/HalfCircleOrganizationChart"/>
    <dgm:cxn modelId="{74DEFEB0-659D-4F44-AFE0-9F5A7BA956D6}" type="presParOf" srcId="{4B5C105F-29D0-47B4-9610-F147254B509E}" destId="{B261F91C-E876-4788-840F-AFD1535CC3B9}" srcOrd="1" destOrd="0" presId="urn:microsoft.com/office/officeart/2008/layout/HalfCircleOrganizationChart"/>
    <dgm:cxn modelId="{F8C56E1A-F420-480C-8EA5-8EEB31660E7D}" type="presParOf" srcId="{B261F91C-E876-4788-840F-AFD1535CC3B9}" destId="{74C3FAC1-D574-4DF9-A93E-CB51D1E2DEAC}" srcOrd="0" destOrd="0" presId="urn:microsoft.com/office/officeart/2008/layout/HalfCircleOrganizationChart"/>
    <dgm:cxn modelId="{3C85DC6A-4240-4A9C-B171-2513FBC91EF0}" type="presParOf" srcId="{B261F91C-E876-4788-840F-AFD1535CC3B9}" destId="{7567A30B-9253-4A07-9A6B-4DE30E279F1B}" srcOrd="1" destOrd="0" presId="urn:microsoft.com/office/officeart/2008/layout/HalfCircleOrganizationChart"/>
    <dgm:cxn modelId="{5C976679-5F65-421D-AC56-1B9FDF3F44B6}" type="presParOf" srcId="{7567A30B-9253-4A07-9A6B-4DE30E279F1B}" destId="{6BE076AC-57DC-452D-A5C7-4EEC4090811D}" srcOrd="0" destOrd="0" presId="urn:microsoft.com/office/officeart/2008/layout/HalfCircleOrganizationChart"/>
    <dgm:cxn modelId="{033FBC22-E073-44B9-A39B-6EFC33C24588}" type="presParOf" srcId="{6BE076AC-57DC-452D-A5C7-4EEC4090811D}" destId="{BE3E010F-10C2-438D-B327-19D5E3E4868C}" srcOrd="0" destOrd="0" presId="urn:microsoft.com/office/officeart/2008/layout/HalfCircleOrganizationChart"/>
    <dgm:cxn modelId="{B3A182C9-BDEC-4F99-8B19-BEF244F82597}" type="presParOf" srcId="{6BE076AC-57DC-452D-A5C7-4EEC4090811D}" destId="{A20FE9BA-0A06-4B51-91C9-86246EC7F16B}" srcOrd="1" destOrd="0" presId="urn:microsoft.com/office/officeart/2008/layout/HalfCircleOrganizationChart"/>
    <dgm:cxn modelId="{A24A072A-66C2-475E-ADCD-A6A5850E6A4E}" type="presParOf" srcId="{6BE076AC-57DC-452D-A5C7-4EEC4090811D}" destId="{0C62E446-8727-45EB-84D9-122301D1C12A}" srcOrd="2" destOrd="0" presId="urn:microsoft.com/office/officeart/2008/layout/HalfCircleOrganizationChart"/>
    <dgm:cxn modelId="{C9F605BA-2686-4FE1-BE00-89995C379FCB}" type="presParOf" srcId="{6BE076AC-57DC-452D-A5C7-4EEC4090811D}" destId="{0D9D8FB9-C1FE-4594-8595-15BD342C0F96}" srcOrd="3" destOrd="0" presId="urn:microsoft.com/office/officeart/2008/layout/HalfCircleOrganizationChart"/>
    <dgm:cxn modelId="{3ECAE2A9-3628-4A96-8237-9CCF5DB5ADB4}" type="presParOf" srcId="{7567A30B-9253-4A07-9A6B-4DE30E279F1B}" destId="{61FA6826-BD74-4741-BBDC-2A90A1EB47A6}" srcOrd="1" destOrd="0" presId="urn:microsoft.com/office/officeart/2008/layout/HalfCircleOrganizationChart"/>
    <dgm:cxn modelId="{C182196C-255B-412C-949F-6715D855A634}" type="presParOf" srcId="{7567A30B-9253-4A07-9A6B-4DE30E279F1B}" destId="{7CA0E77C-6B91-4C36-B5C3-332053463FFD}" srcOrd="2" destOrd="0" presId="urn:microsoft.com/office/officeart/2008/layout/HalfCircleOrganizationChart"/>
    <dgm:cxn modelId="{9E4FC493-DDDE-4AD5-A3CF-0FD75F412A15}" type="presParOf" srcId="{4B5C105F-29D0-47B4-9610-F147254B509E}" destId="{DD9C2099-B77B-4627-B7C7-31933945DB31}" srcOrd="2" destOrd="0" presId="urn:microsoft.com/office/officeart/2008/layout/HalfCircleOrganizationChart"/>
    <dgm:cxn modelId="{7261AE59-9D61-4330-BB3E-A3029E606F99}" type="presParOf" srcId="{08CB2833-1C60-4ECC-8993-C3949658EEF3}" destId="{14538BD6-B04B-4F1E-91AD-1D1FD12B1B17}" srcOrd="1" destOrd="0" presId="urn:microsoft.com/office/officeart/2008/layout/HalfCircleOrganizationChart"/>
    <dgm:cxn modelId="{6A5F7902-7517-4087-974E-C9E440403F12}" type="presParOf" srcId="{14538BD6-B04B-4F1E-91AD-1D1FD12B1B17}" destId="{FD08A7D4-ED95-4633-992F-34EBE3E0CE23}" srcOrd="0" destOrd="0" presId="urn:microsoft.com/office/officeart/2008/layout/HalfCircleOrganizationChart"/>
    <dgm:cxn modelId="{511FA02E-ED45-4BF0-8DAC-423EA9E7E4DF}" type="presParOf" srcId="{FD08A7D4-ED95-4633-992F-34EBE3E0CE23}" destId="{62C77EA1-31AA-4851-8A54-207CA1B379D6}" srcOrd="0" destOrd="0" presId="urn:microsoft.com/office/officeart/2008/layout/HalfCircleOrganizationChart"/>
    <dgm:cxn modelId="{341439DE-3D36-45F1-B11F-53E1CE6DCD51}" type="presParOf" srcId="{FD08A7D4-ED95-4633-992F-34EBE3E0CE23}" destId="{5E922EC7-19BC-442B-8AB7-94BFD365D548}" srcOrd="1" destOrd="0" presId="urn:microsoft.com/office/officeart/2008/layout/HalfCircleOrganizationChart"/>
    <dgm:cxn modelId="{B32F2D5E-2904-4EBA-9CEA-DE1CF4867517}" type="presParOf" srcId="{FD08A7D4-ED95-4633-992F-34EBE3E0CE23}" destId="{D129E977-1B2E-4B2E-8132-2F3B4CE8103A}" srcOrd="2" destOrd="0" presId="urn:microsoft.com/office/officeart/2008/layout/HalfCircleOrganizationChart"/>
    <dgm:cxn modelId="{C89ACA18-7F68-4AC3-BD2B-051E1677F444}" type="presParOf" srcId="{FD08A7D4-ED95-4633-992F-34EBE3E0CE23}" destId="{2A075F29-CA16-498B-B24B-28C96D13F445}" srcOrd="3" destOrd="0" presId="urn:microsoft.com/office/officeart/2008/layout/HalfCircleOrganizationChart"/>
    <dgm:cxn modelId="{282719BA-2773-4690-BC41-137E2321416C}" type="presParOf" srcId="{14538BD6-B04B-4F1E-91AD-1D1FD12B1B17}" destId="{59C069F4-541A-4F47-B242-D1A47928FD8F}" srcOrd="1" destOrd="0" presId="urn:microsoft.com/office/officeart/2008/layout/HalfCircleOrganizationChart"/>
    <dgm:cxn modelId="{BFABF80E-E3BB-470B-BE9C-4CC11E77F77E}" type="presParOf" srcId="{59C069F4-541A-4F47-B242-D1A47928FD8F}" destId="{4EE01E14-167B-49D4-B906-D051625A7469}" srcOrd="0" destOrd="0" presId="urn:microsoft.com/office/officeart/2008/layout/HalfCircleOrganizationChart"/>
    <dgm:cxn modelId="{82A75376-63C5-4A52-B9E1-88E960F430F7}" type="presParOf" srcId="{59C069F4-541A-4F47-B242-D1A47928FD8F}" destId="{60F7D89B-E6D9-48C3-9A28-C0B79D8E2564}" srcOrd="1" destOrd="0" presId="urn:microsoft.com/office/officeart/2008/layout/HalfCircleOrganizationChart"/>
    <dgm:cxn modelId="{072FAB68-98BC-4FAF-847F-6D7937D49A97}" type="presParOf" srcId="{60F7D89B-E6D9-48C3-9A28-C0B79D8E2564}" destId="{88A3204D-35EC-46D2-8618-47C0ED85EE54}" srcOrd="0" destOrd="0" presId="urn:microsoft.com/office/officeart/2008/layout/HalfCircleOrganizationChart"/>
    <dgm:cxn modelId="{E3470A41-7D60-4AED-953D-98D738A66EEA}" type="presParOf" srcId="{88A3204D-35EC-46D2-8618-47C0ED85EE54}" destId="{977B70D0-A074-41D7-A178-CEA727C2FBDD}" srcOrd="0" destOrd="0" presId="urn:microsoft.com/office/officeart/2008/layout/HalfCircleOrganizationChart"/>
    <dgm:cxn modelId="{1645179A-FE96-4525-9DB9-8C0F708C900C}" type="presParOf" srcId="{88A3204D-35EC-46D2-8618-47C0ED85EE54}" destId="{F3ACF5A7-F7C4-4064-AAEC-6DEBF291C8A7}" srcOrd="1" destOrd="0" presId="urn:microsoft.com/office/officeart/2008/layout/HalfCircleOrganizationChart"/>
    <dgm:cxn modelId="{F4747162-A14A-4E9E-80D3-CBC242F044FF}" type="presParOf" srcId="{88A3204D-35EC-46D2-8618-47C0ED85EE54}" destId="{4F3D29C3-206C-43C1-A5B6-01143D384D9A}" srcOrd="2" destOrd="0" presId="urn:microsoft.com/office/officeart/2008/layout/HalfCircleOrganizationChart"/>
    <dgm:cxn modelId="{33480FEF-8523-488F-ACDA-015E235217D9}" type="presParOf" srcId="{88A3204D-35EC-46D2-8618-47C0ED85EE54}" destId="{20F06A35-FC83-46B2-8727-188FC7BD364F}" srcOrd="3" destOrd="0" presId="urn:microsoft.com/office/officeart/2008/layout/HalfCircleOrganizationChart"/>
    <dgm:cxn modelId="{F3CD7243-62DF-4500-8446-6E6C4EC7FF23}" type="presParOf" srcId="{60F7D89B-E6D9-48C3-9A28-C0B79D8E2564}" destId="{10092936-1BC4-4B28-A3EE-1572A724170E}" srcOrd="1" destOrd="0" presId="urn:microsoft.com/office/officeart/2008/layout/HalfCircleOrganizationChart"/>
    <dgm:cxn modelId="{3DA29280-AD5B-4933-8399-AD3770E32FAD}" type="presParOf" srcId="{60F7D89B-E6D9-48C3-9A28-C0B79D8E2564}" destId="{CE141787-5DAB-4A4A-AC38-E564DAF2AECB}" srcOrd="2" destOrd="0" presId="urn:microsoft.com/office/officeart/2008/layout/HalfCircleOrganizationChart"/>
    <dgm:cxn modelId="{480EB87A-B12B-4F9C-B4C1-CA5A7FB2A774}" type="presParOf" srcId="{59C069F4-541A-4F47-B242-D1A47928FD8F}" destId="{A729DDB2-7DD1-4475-9D9B-6E4E12844C98}" srcOrd="2" destOrd="0" presId="urn:microsoft.com/office/officeart/2008/layout/HalfCircleOrganizationChart"/>
    <dgm:cxn modelId="{6194A32D-35A0-4BDF-9A09-F47B9F8CCE68}" type="presParOf" srcId="{59C069F4-541A-4F47-B242-D1A47928FD8F}" destId="{F673C843-8B48-4B0B-8756-7CC059E571DA}" srcOrd="3" destOrd="0" presId="urn:microsoft.com/office/officeart/2008/layout/HalfCircleOrganizationChart"/>
    <dgm:cxn modelId="{A4E3C3A3-82D1-4F02-925D-0BF67A59FA24}" type="presParOf" srcId="{F673C843-8B48-4B0B-8756-7CC059E571DA}" destId="{59B76EF6-5EF9-4385-B004-203B48FE91D3}" srcOrd="0" destOrd="0" presId="urn:microsoft.com/office/officeart/2008/layout/HalfCircleOrganizationChart"/>
    <dgm:cxn modelId="{96B560B0-7978-4391-AD1F-9338375A84DF}" type="presParOf" srcId="{59B76EF6-5EF9-4385-B004-203B48FE91D3}" destId="{4D041889-DDAE-4A84-8A64-DE301524609D}" srcOrd="0" destOrd="0" presId="urn:microsoft.com/office/officeart/2008/layout/HalfCircleOrganizationChart"/>
    <dgm:cxn modelId="{3076C4AC-51C2-4F13-A3BC-FBEF0007C7D1}" type="presParOf" srcId="{59B76EF6-5EF9-4385-B004-203B48FE91D3}" destId="{17919678-57AA-43CD-8CF2-EE00FD20514D}" srcOrd="1" destOrd="0" presId="urn:microsoft.com/office/officeart/2008/layout/HalfCircleOrganizationChart"/>
    <dgm:cxn modelId="{719FE29C-127E-44A3-9DC0-41CED5D7B402}" type="presParOf" srcId="{59B76EF6-5EF9-4385-B004-203B48FE91D3}" destId="{575413FE-85D0-4BAA-8BF6-9F1129C7B4A4}" srcOrd="2" destOrd="0" presId="urn:microsoft.com/office/officeart/2008/layout/HalfCircleOrganizationChart"/>
    <dgm:cxn modelId="{0869678B-6D0E-4D63-9809-5F1E6030E446}" type="presParOf" srcId="{59B76EF6-5EF9-4385-B004-203B48FE91D3}" destId="{AB5F152B-1C69-4FDD-89AE-634D9D51B9B1}" srcOrd="3" destOrd="0" presId="urn:microsoft.com/office/officeart/2008/layout/HalfCircleOrganizationChart"/>
    <dgm:cxn modelId="{963BADF4-5198-49FF-9A9E-59AFA9BEAA5D}" type="presParOf" srcId="{F673C843-8B48-4B0B-8756-7CC059E571DA}" destId="{1407D5A2-DF6F-4F72-8071-4039C85D0046}" srcOrd="1" destOrd="0" presId="urn:microsoft.com/office/officeart/2008/layout/HalfCircleOrganizationChart"/>
    <dgm:cxn modelId="{843FA759-9EDF-4494-825C-A9DDD17B862D}" type="presParOf" srcId="{F673C843-8B48-4B0B-8756-7CC059E571DA}" destId="{49A31249-E488-4449-87E6-315534268157}" srcOrd="2" destOrd="0" presId="urn:microsoft.com/office/officeart/2008/layout/HalfCircleOrganizationChart"/>
    <dgm:cxn modelId="{D5B02C19-D22E-44F7-A2A5-209F83251FFF}" type="presParOf" srcId="{14538BD6-B04B-4F1E-91AD-1D1FD12B1B17}" destId="{B98AE449-0613-4998-A446-5934D5F81DE7}" srcOrd="2" destOrd="0" presId="urn:microsoft.com/office/officeart/2008/layout/HalfCircleOrganizationChart"/>
    <dgm:cxn modelId="{45498ACA-D740-4BB5-9FB0-59AC690080DB}" type="presParOf" srcId="{B98AE449-0613-4998-A446-5934D5F81DE7}" destId="{229E6741-CB88-4EEE-A9A9-2146005CBAB8}" srcOrd="0" destOrd="0" presId="urn:microsoft.com/office/officeart/2008/layout/HalfCircleOrganizationChart"/>
    <dgm:cxn modelId="{3DE72FB6-FCA9-4158-ADDC-E3A1804B63F0}" type="presParOf" srcId="{B98AE449-0613-4998-A446-5934D5F81DE7}" destId="{1B07E98C-A1C5-4EDC-B58F-ADCBF21FDECB}" srcOrd="1" destOrd="0" presId="urn:microsoft.com/office/officeart/2008/layout/HalfCircleOrganizationChart"/>
    <dgm:cxn modelId="{2DB37C2A-D795-45F9-8EAB-2B1B6C2B8F8C}" type="presParOf" srcId="{1B07E98C-A1C5-4EDC-B58F-ADCBF21FDECB}" destId="{48B1CEE8-3B38-4B50-AA92-9EEFDBBE577D}" srcOrd="0" destOrd="0" presId="urn:microsoft.com/office/officeart/2008/layout/HalfCircleOrganizationChart"/>
    <dgm:cxn modelId="{B9A53F84-9951-4F91-A4D6-8809B7C80AD6}" type="presParOf" srcId="{48B1CEE8-3B38-4B50-AA92-9EEFDBBE577D}" destId="{BCB0DA6F-3C52-46E3-A26E-55E96A04DCB6}" srcOrd="0" destOrd="0" presId="urn:microsoft.com/office/officeart/2008/layout/HalfCircleOrganizationChart"/>
    <dgm:cxn modelId="{23BB0EB1-198A-4877-8D59-A4FAD8C683CE}" type="presParOf" srcId="{48B1CEE8-3B38-4B50-AA92-9EEFDBBE577D}" destId="{A9E499BF-32A9-41AE-9150-3358BC92707A}" srcOrd="1" destOrd="0" presId="urn:microsoft.com/office/officeart/2008/layout/HalfCircleOrganizationChart"/>
    <dgm:cxn modelId="{318FC23C-A7F6-4A36-88E6-47F3205D5BB0}" type="presParOf" srcId="{48B1CEE8-3B38-4B50-AA92-9EEFDBBE577D}" destId="{E055D6CE-7950-4F50-A6C1-516D83AE2FC7}" srcOrd="2" destOrd="0" presId="urn:microsoft.com/office/officeart/2008/layout/HalfCircleOrganizationChart"/>
    <dgm:cxn modelId="{CAFC81D5-0F54-408F-85A9-278445305816}" type="presParOf" srcId="{48B1CEE8-3B38-4B50-AA92-9EEFDBBE577D}" destId="{B2777FBB-4BCB-49AD-A2E3-FF5CBF63A842}" srcOrd="3" destOrd="0" presId="urn:microsoft.com/office/officeart/2008/layout/HalfCircleOrganizationChart"/>
    <dgm:cxn modelId="{742A9929-33A1-4709-8B23-0528BA405AEB}" type="presParOf" srcId="{1B07E98C-A1C5-4EDC-B58F-ADCBF21FDECB}" destId="{C50B1184-5974-4808-8996-1433F7B5D61B}" srcOrd="1" destOrd="0" presId="urn:microsoft.com/office/officeart/2008/layout/HalfCircleOrganizationChart"/>
    <dgm:cxn modelId="{7734465E-251F-447B-B2C2-69FF2FE25130}" type="presParOf" srcId="{1B07E98C-A1C5-4EDC-B58F-ADCBF21FDECB}" destId="{4E013C71-2E61-4C19-9FBB-F1D5E4D91BA0}" srcOrd="2" destOrd="0" presId="urn:microsoft.com/office/officeart/2008/layout/HalfCircleOrganizationChart"/>
    <dgm:cxn modelId="{FB3DBDA8-B6CA-4262-AE2C-D1622AAA2B8A}" type="presParOf" srcId="{B98AE449-0613-4998-A446-5934D5F81DE7}" destId="{21FF91B1-01DC-4FB9-A3F0-F902FF592CD5}" srcOrd="2" destOrd="0" presId="urn:microsoft.com/office/officeart/2008/layout/HalfCircleOrganizationChart"/>
    <dgm:cxn modelId="{54182FE3-4B01-4999-AF5E-B0440E1BF8DF}" type="presParOf" srcId="{B98AE449-0613-4998-A446-5934D5F81DE7}" destId="{5A515A00-FC56-41C8-ACD5-6D8BFBE95DC9}" srcOrd="3" destOrd="0" presId="urn:microsoft.com/office/officeart/2008/layout/HalfCircleOrganizationChart"/>
    <dgm:cxn modelId="{8042FBE2-B928-4598-BA31-85F7EBE6CF25}" type="presParOf" srcId="{5A515A00-FC56-41C8-ACD5-6D8BFBE95DC9}" destId="{A695F07C-4001-431C-AF93-72EED47BB88B}" srcOrd="0" destOrd="0" presId="urn:microsoft.com/office/officeart/2008/layout/HalfCircleOrganizationChart"/>
    <dgm:cxn modelId="{C2739D26-D056-4E74-97AB-D46424DBC6C6}" type="presParOf" srcId="{A695F07C-4001-431C-AF93-72EED47BB88B}" destId="{A3005A30-54C7-440D-BB65-83CAAA43FCB0}" srcOrd="0" destOrd="0" presId="urn:microsoft.com/office/officeart/2008/layout/HalfCircleOrganizationChart"/>
    <dgm:cxn modelId="{83AC414D-1AA0-43A0-8F9C-AB0E937031AD}" type="presParOf" srcId="{A695F07C-4001-431C-AF93-72EED47BB88B}" destId="{D36BF232-7122-404E-95E0-3D1B1A485CB3}" srcOrd="1" destOrd="0" presId="urn:microsoft.com/office/officeart/2008/layout/HalfCircleOrganizationChart"/>
    <dgm:cxn modelId="{A1DDF1D9-EA60-4431-AE11-A8EC98D9F7BD}" type="presParOf" srcId="{A695F07C-4001-431C-AF93-72EED47BB88B}" destId="{04FAE46E-D14C-4ABB-BF38-B68F213EC4C7}" srcOrd="2" destOrd="0" presId="urn:microsoft.com/office/officeart/2008/layout/HalfCircleOrganizationChart"/>
    <dgm:cxn modelId="{612CD754-5561-43D6-87A6-8B577F757CC1}" type="presParOf" srcId="{A695F07C-4001-431C-AF93-72EED47BB88B}" destId="{AE0486DF-76C2-4E0E-B286-EF78F7501AEE}" srcOrd="3" destOrd="0" presId="urn:microsoft.com/office/officeart/2008/layout/HalfCircleOrganizationChart"/>
    <dgm:cxn modelId="{0DA1A551-C445-4DE7-AA13-BA6E0A61C629}" type="presParOf" srcId="{5A515A00-FC56-41C8-ACD5-6D8BFBE95DC9}" destId="{FD9CD6ED-FC37-4803-827B-0004EDC95720}" srcOrd="1" destOrd="0" presId="urn:microsoft.com/office/officeart/2008/layout/HalfCircleOrganizationChart"/>
    <dgm:cxn modelId="{C5D19B6C-5760-4DC8-9440-F6A265354D46}" type="presParOf" srcId="{5A515A00-FC56-41C8-ACD5-6D8BFBE95DC9}" destId="{7A59771C-62E1-4E3A-84FD-541A2496C372}" srcOrd="2" destOrd="0" presId="urn:microsoft.com/office/officeart/2008/layout/HalfCircleOrganizationChart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3366B70-CCE9-4998-A2E3-688FE4CB2AD4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lang="pl-PL"/>
        </a:p>
      </dgm:t>
    </dgm:pt>
    <dgm:pt modelId="{FEC2B826-2A0A-48D1-9E43-CD52AC54DD33}">
      <dgm:prSet phldrT="[Tekst]"/>
      <dgm:spPr/>
      <dgm:t>
        <a:bodyPr/>
        <a:lstStyle/>
        <a:p>
          <a:r>
            <a:rPr lang="pl-PL" dirty="0"/>
            <a:t>Pomoc w poszukiwaniu partnerów </a:t>
          </a:r>
          <a:br>
            <a:rPr lang="pl-PL" dirty="0"/>
          </a:br>
          <a:r>
            <a:rPr lang="pl-PL" dirty="0"/>
            <a:t>projektów.</a:t>
          </a:r>
        </a:p>
      </dgm:t>
    </dgm:pt>
    <dgm:pt modelId="{51648E2C-8BCC-4CCD-B5F1-828B3C9E3990}" type="parTrans" cxnId="{C38C6BA1-D555-4620-9B7C-A90443291F3B}">
      <dgm:prSet/>
      <dgm:spPr/>
      <dgm:t>
        <a:bodyPr/>
        <a:lstStyle/>
        <a:p>
          <a:endParaRPr lang="pl-PL"/>
        </a:p>
      </dgm:t>
    </dgm:pt>
    <dgm:pt modelId="{FC1A6CFD-CC66-4F78-9E15-FD00F13C2B71}" type="sibTrans" cxnId="{C38C6BA1-D555-4620-9B7C-A90443291F3B}">
      <dgm:prSet/>
      <dgm:spPr/>
      <dgm:t>
        <a:bodyPr/>
        <a:lstStyle/>
        <a:p>
          <a:endParaRPr lang="pl-PL"/>
        </a:p>
      </dgm:t>
    </dgm:pt>
    <dgm:pt modelId="{701B21AA-8376-45D0-A1FC-B81003A9AF84}">
      <dgm:prSet phldrT="[Tekst]"/>
      <dgm:spPr/>
      <dgm:t>
        <a:bodyPr/>
        <a:lstStyle/>
        <a:p>
          <a:r>
            <a:rPr lang="pl-PL" dirty="0"/>
            <a:t>Prowadzenie szkoleń, webinariów, warsztatów podnoszących umiejętności wnioskodawców.</a:t>
          </a:r>
        </a:p>
      </dgm:t>
    </dgm:pt>
    <dgm:pt modelId="{3202C74B-2CB8-4526-8C60-2B9EE7D8720D}" type="parTrans" cxnId="{C96A5CA6-900D-4365-8D2F-CF9C1336D34B}">
      <dgm:prSet/>
      <dgm:spPr/>
      <dgm:t>
        <a:bodyPr/>
        <a:lstStyle/>
        <a:p>
          <a:endParaRPr lang="pl-PL"/>
        </a:p>
      </dgm:t>
    </dgm:pt>
    <dgm:pt modelId="{944DBA47-AC17-4D28-B022-BB1390D83A71}" type="sibTrans" cxnId="{C96A5CA6-900D-4365-8D2F-CF9C1336D34B}">
      <dgm:prSet/>
      <dgm:spPr/>
      <dgm:t>
        <a:bodyPr/>
        <a:lstStyle/>
        <a:p>
          <a:endParaRPr lang="pl-PL"/>
        </a:p>
      </dgm:t>
    </dgm:pt>
    <dgm:pt modelId="{0C7FA33A-DF51-46F5-82EF-C828E08B9733}">
      <dgm:prSet phldrT="[Tekst]"/>
      <dgm:spPr/>
      <dgm:t>
        <a:bodyPr/>
        <a:lstStyle/>
        <a:p>
          <a:r>
            <a:rPr lang="pl-PL" dirty="0"/>
            <a:t>Zwiększenie zainteresowania Programem LIFE i absorbcji środków przez polskie podmioty.</a:t>
          </a:r>
        </a:p>
      </dgm:t>
    </dgm:pt>
    <dgm:pt modelId="{1801C361-1E70-4346-A15C-F09C34C71844}" type="parTrans" cxnId="{428DC33E-4D2C-4AAD-BB05-69D7971CABE1}">
      <dgm:prSet/>
      <dgm:spPr/>
      <dgm:t>
        <a:bodyPr/>
        <a:lstStyle/>
        <a:p>
          <a:endParaRPr lang="pl-PL"/>
        </a:p>
      </dgm:t>
    </dgm:pt>
    <dgm:pt modelId="{B2E0A430-22C0-4D15-97F9-77ACC038A296}" type="sibTrans" cxnId="{428DC33E-4D2C-4AAD-BB05-69D7971CABE1}">
      <dgm:prSet/>
      <dgm:spPr/>
      <dgm:t>
        <a:bodyPr/>
        <a:lstStyle/>
        <a:p>
          <a:endParaRPr lang="pl-PL"/>
        </a:p>
      </dgm:t>
    </dgm:pt>
    <dgm:pt modelId="{05417E42-374B-4D67-A3E8-0020D6F9DA1E}">
      <dgm:prSet phldrT="[Tekst]"/>
      <dgm:spPr/>
      <dgm:t>
        <a:bodyPr/>
        <a:lstStyle/>
        <a:p>
          <a:r>
            <a:rPr lang="pl-PL" dirty="0"/>
            <a:t>Konsultacje pomysłów na projekt LIFE.</a:t>
          </a:r>
        </a:p>
      </dgm:t>
    </dgm:pt>
    <dgm:pt modelId="{5BA7A718-1BBA-4277-A592-54EA9AE82B88}" type="parTrans" cxnId="{6B11DCDE-BA8E-4CA7-BE19-0759031B95D1}">
      <dgm:prSet/>
      <dgm:spPr/>
      <dgm:t>
        <a:bodyPr/>
        <a:lstStyle/>
        <a:p>
          <a:endParaRPr lang="pl-PL"/>
        </a:p>
      </dgm:t>
    </dgm:pt>
    <dgm:pt modelId="{D05E30CA-7734-4D55-BC0B-14E2B4A38312}" type="sibTrans" cxnId="{6B11DCDE-BA8E-4CA7-BE19-0759031B95D1}">
      <dgm:prSet/>
      <dgm:spPr/>
      <dgm:t>
        <a:bodyPr/>
        <a:lstStyle/>
        <a:p>
          <a:endParaRPr lang="pl-PL"/>
        </a:p>
      </dgm:t>
    </dgm:pt>
    <dgm:pt modelId="{BDD13D7D-7B31-4737-BAFA-50EB642F77F2}">
      <dgm:prSet phldrT="[Tekst]"/>
      <dgm:spPr/>
      <dgm:t>
        <a:bodyPr/>
        <a:lstStyle/>
        <a:p>
          <a:r>
            <a:rPr lang="pl-PL" dirty="0"/>
            <a:t>Wsparcie w procesie pisania wniosków </a:t>
          </a:r>
          <a:br>
            <a:rPr lang="pl-PL" dirty="0"/>
          </a:br>
          <a:r>
            <a:rPr lang="pl-PL" dirty="0"/>
            <a:t>do Programu LIFE.</a:t>
          </a:r>
        </a:p>
      </dgm:t>
    </dgm:pt>
    <dgm:pt modelId="{F2FC73AA-A668-4CF6-9A39-698D4D3C397F}" type="parTrans" cxnId="{07A72A8D-604D-4487-9B32-1D49EF0F8666}">
      <dgm:prSet/>
      <dgm:spPr/>
      <dgm:t>
        <a:bodyPr/>
        <a:lstStyle/>
        <a:p>
          <a:endParaRPr lang="pl-PL"/>
        </a:p>
      </dgm:t>
    </dgm:pt>
    <dgm:pt modelId="{45CD6E7A-1208-4B3B-9A84-371314880136}" type="sibTrans" cxnId="{07A72A8D-604D-4487-9B32-1D49EF0F8666}">
      <dgm:prSet/>
      <dgm:spPr/>
      <dgm:t>
        <a:bodyPr/>
        <a:lstStyle/>
        <a:p>
          <a:endParaRPr lang="pl-PL"/>
        </a:p>
      </dgm:t>
    </dgm:pt>
    <dgm:pt modelId="{DE9021F0-A755-4ED6-AFAE-DA981140EA4D}" type="pres">
      <dgm:prSet presAssocID="{53366B70-CCE9-4998-A2E3-688FE4CB2AD4}" presName="Name0" presStyleCnt="0">
        <dgm:presLayoutVars>
          <dgm:chMax val="7"/>
          <dgm:chPref val="7"/>
          <dgm:dir/>
        </dgm:presLayoutVars>
      </dgm:prSet>
      <dgm:spPr/>
    </dgm:pt>
    <dgm:pt modelId="{18D54078-56C8-4F97-83B0-B5985D9F29CF}" type="pres">
      <dgm:prSet presAssocID="{53366B70-CCE9-4998-A2E3-688FE4CB2AD4}" presName="Name1" presStyleCnt="0"/>
      <dgm:spPr/>
    </dgm:pt>
    <dgm:pt modelId="{465C56A0-06EC-4E94-87D6-4B6BD1477740}" type="pres">
      <dgm:prSet presAssocID="{53366B70-CCE9-4998-A2E3-688FE4CB2AD4}" presName="cycle" presStyleCnt="0"/>
      <dgm:spPr/>
    </dgm:pt>
    <dgm:pt modelId="{2E0B5272-C898-465A-8174-A05BF7A7AF35}" type="pres">
      <dgm:prSet presAssocID="{53366B70-CCE9-4998-A2E3-688FE4CB2AD4}" presName="srcNode" presStyleLbl="node1" presStyleIdx="0" presStyleCnt="5"/>
      <dgm:spPr/>
    </dgm:pt>
    <dgm:pt modelId="{E314E76D-62D9-492E-9108-5A56B7E71AE9}" type="pres">
      <dgm:prSet presAssocID="{53366B70-CCE9-4998-A2E3-688FE4CB2AD4}" presName="conn" presStyleLbl="parChTrans1D2" presStyleIdx="0" presStyleCnt="1"/>
      <dgm:spPr/>
    </dgm:pt>
    <dgm:pt modelId="{D3DAEF21-5174-40B8-96C5-B9469B1B8EDF}" type="pres">
      <dgm:prSet presAssocID="{53366B70-CCE9-4998-A2E3-688FE4CB2AD4}" presName="extraNode" presStyleLbl="node1" presStyleIdx="0" presStyleCnt="5"/>
      <dgm:spPr/>
    </dgm:pt>
    <dgm:pt modelId="{7821A1FA-FA1A-4584-BB67-6F8FCB43A326}" type="pres">
      <dgm:prSet presAssocID="{53366B70-CCE9-4998-A2E3-688FE4CB2AD4}" presName="dstNode" presStyleLbl="node1" presStyleIdx="0" presStyleCnt="5"/>
      <dgm:spPr/>
    </dgm:pt>
    <dgm:pt modelId="{BB67B7E2-FDA5-416D-B2EC-8DD57DEA3FD9}" type="pres">
      <dgm:prSet presAssocID="{0C7FA33A-DF51-46F5-82EF-C828E08B9733}" presName="text_1" presStyleLbl="node1" presStyleIdx="0" presStyleCnt="5">
        <dgm:presLayoutVars>
          <dgm:bulletEnabled val="1"/>
        </dgm:presLayoutVars>
      </dgm:prSet>
      <dgm:spPr/>
    </dgm:pt>
    <dgm:pt modelId="{A446DAAD-5949-44E8-B6BA-69B7396DC3F5}" type="pres">
      <dgm:prSet presAssocID="{0C7FA33A-DF51-46F5-82EF-C828E08B9733}" presName="accent_1" presStyleCnt="0"/>
      <dgm:spPr/>
    </dgm:pt>
    <dgm:pt modelId="{BAC80DC6-C11F-405B-B2AA-7410BBF42163}" type="pres">
      <dgm:prSet presAssocID="{0C7FA33A-DF51-46F5-82EF-C828E08B9733}" presName="accentRepeatNode" presStyleLbl="solidFgAcc1" presStyleIdx="0" presStyleCnt="5"/>
      <dgm:spPr/>
    </dgm:pt>
    <dgm:pt modelId="{6C09DD9A-68D7-43DE-A016-799AD0DDC7AB}" type="pres">
      <dgm:prSet presAssocID="{05417E42-374B-4D67-A3E8-0020D6F9DA1E}" presName="text_2" presStyleLbl="node1" presStyleIdx="1" presStyleCnt="5">
        <dgm:presLayoutVars>
          <dgm:bulletEnabled val="1"/>
        </dgm:presLayoutVars>
      </dgm:prSet>
      <dgm:spPr/>
    </dgm:pt>
    <dgm:pt modelId="{1E578B17-4825-4B28-8B7C-0BE1B0C91F12}" type="pres">
      <dgm:prSet presAssocID="{05417E42-374B-4D67-A3E8-0020D6F9DA1E}" presName="accent_2" presStyleCnt="0"/>
      <dgm:spPr/>
    </dgm:pt>
    <dgm:pt modelId="{9CBD78B1-CF54-4030-A4E0-F7DA42562725}" type="pres">
      <dgm:prSet presAssocID="{05417E42-374B-4D67-A3E8-0020D6F9DA1E}" presName="accentRepeatNode" presStyleLbl="solidFgAcc1" presStyleIdx="1" presStyleCnt="5"/>
      <dgm:spPr/>
    </dgm:pt>
    <dgm:pt modelId="{15BA247A-8054-47BD-834E-1CB20D324E1C}" type="pres">
      <dgm:prSet presAssocID="{BDD13D7D-7B31-4737-BAFA-50EB642F77F2}" presName="text_3" presStyleLbl="node1" presStyleIdx="2" presStyleCnt="5">
        <dgm:presLayoutVars>
          <dgm:bulletEnabled val="1"/>
        </dgm:presLayoutVars>
      </dgm:prSet>
      <dgm:spPr/>
    </dgm:pt>
    <dgm:pt modelId="{A69D1A43-96FF-40F1-A89B-F35CB299C759}" type="pres">
      <dgm:prSet presAssocID="{BDD13D7D-7B31-4737-BAFA-50EB642F77F2}" presName="accent_3" presStyleCnt="0"/>
      <dgm:spPr/>
    </dgm:pt>
    <dgm:pt modelId="{E35F7113-95B6-4492-828C-4A7138BCBD59}" type="pres">
      <dgm:prSet presAssocID="{BDD13D7D-7B31-4737-BAFA-50EB642F77F2}" presName="accentRepeatNode" presStyleLbl="solidFgAcc1" presStyleIdx="2" presStyleCnt="5"/>
      <dgm:spPr/>
    </dgm:pt>
    <dgm:pt modelId="{F0996941-7761-494F-AA1B-B959C275C90C}" type="pres">
      <dgm:prSet presAssocID="{FEC2B826-2A0A-48D1-9E43-CD52AC54DD33}" presName="text_4" presStyleLbl="node1" presStyleIdx="3" presStyleCnt="5">
        <dgm:presLayoutVars>
          <dgm:bulletEnabled val="1"/>
        </dgm:presLayoutVars>
      </dgm:prSet>
      <dgm:spPr/>
    </dgm:pt>
    <dgm:pt modelId="{DFC15AC6-011D-4FC0-9899-7754BE143FFD}" type="pres">
      <dgm:prSet presAssocID="{FEC2B826-2A0A-48D1-9E43-CD52AC54DD33}" presName="accent_4" presStyleCnt="0"/>
      <dgm:spPr/>
    </dgm:pt>
    <dgm:pt modelId="{EBAB3061-D00C-4D9F-BD7B-FB9658EB4B61}" type="pres">
      <dgm:prSet presAssocID="{FEC2B826-2A0A-48D1-9E43-CD52AC54DD33}" presName="accentRepeatNode" presStyleLbl="solidFgAcc1" presStyleIdx="3" presStyleCnt="5"/>
      <dgm:spPr/>
    </dgm:pt>
    <dgm:pt modelId="{4BD71B28-B923-4F96-8F1E-78A471B84E5E}" type="pres">
      <dgm:prSet presAssocID="{701B21AA-8376-45D0-A1FC-B81003A9AF84}" presName="text_5" presStyleLbl="node1" presStyleIdx="4" presStyleCnt="5">
        <dgm:presLayoutVars>
          <dgm:bulletEnabled val="1"/>
        </dgm:presLayoutVars>
      </dgm:prSet>
      <dgm:spPr/>
    </dgm:pt>
    <dgm:pt modelId="{A31F49BA-0E3E-45B7-895F-70FB1D3C74CE}" type="pres">
      <dgm:prSet presAssocID="{701B21AA-8376-45D0-A1FC-B81003A9AF84}" presName="accent_5" presStyleCnt="0"/>
      <dgm:spPr/>
    </dgm:pt>
    <dgm:pt modelId="{B1680FC6-A0CF-4584-8D16-74988FAE3BB5}" type="pres">
      <dgm:prSet presAssocID="{701B21AA-8376-45D0-A1FC-B81003A9AF84}" presName="accentRepeatNode" presStyleLbl="solidFgAcc1" presStyleIdx="4" presStyleCnt="5"/>
      <dgm:spPr/>
    </dgm:pt>
  </dgm:ptLst>
  <dgm:cxnLst>
    <dgm:cxn modelId="{2FE38026-5002-48B8-97DB-C7748B26FC50}" type="presOf" srcId="{BDD13D7D-7B31-4737-BAFA-50EB642F77F2}" destId="{15BA247A-8054-47BD-834E-1CB20D324E1C}" srcOrd="0" destOrd="0" presId="urn:microsoft.com/office/officeart/2008/layout/VerticalCurvedList"/>
    <dgm:cxn modelId="{A4CC2629-B3A4-40FC-8674-EB68806561F2}" type="presOf" srcId="{53366B70-CCE9-4998-A2E3-688FE4CB2AD4}" destId="{DE9021F0-A755-4ED6-AFAE-DA981140EA4D}" srcOrd="0" destOrd="0" presId="urn:microsoft.com/office/officeart/2008/layout/VerticalCurvedList"/>
    <dgm:cxn modelId="{428DC33E-4D2C-4AAD-BB05-69D7971CABE1}" srcId="{53366B70-CCE9-4998-A2E3-688FE4CB2AD4}" destId="{0C7FA33A-DF51-46F5-82EF-C828E08B9733}" srcOrd="0" destOrd="0" parTransId="{1801C361-1E70-4346-A15C-F09C34C71844}" sibTransId="{B2E0A430-22C0-4D15-97F9-77ACC038A296}"/>
    <dgm:cxn modelId="{080C0765-D303-41F7-B04C-4E2A07366F01}" type="presOf" srcId="{05417E42-374B-4D67-A3E8-0020D6F9DA1E}" destId="{6C09DD9A-68D7-43DE-A016-799AD0DDC7AB}" srcOrd="0" destOrd="0" presId="urn:microsoft.com/office/officeart/2008/layout/VerticalCurvedList"/>
    <dgm:cxn modelId="{B0126248-9DAB-4CBF-8A0A-1D154A5ACAAA}" type="presOf" srcId="{701B21AA-8376-45D0-A1FC-B81003A9AF84}" destId="{4BD71B28-B923-4F96-8F1E-78A471B84E5E}" srcOrd="0" destOrd="0" presId="urn:microsoft.com/office/officeart/2008/layout/VerticalCurvedList"/>
    <dgm:cxn modelId="{60AA704A-802F-4BA1-8E8B-7043AD87D932}" type="presOf" srcId="{0C7FA33A-DF51-46F5-82EF-C828E08B9733}" destId="{BB67B7E2-FDA5-416D-B2EC-8DD57DEA3FD9}" srcOrd="0" destOrd="0" presId="urn:microsoft.com/office/officeart/2008/layout/VerticalCurvedList"/>
    <dgm:cxn modelId="{77962C5A-7614-4D87-85C0-1EB173F7B6C2}" type="presOf" srcId="{B2E0A430-22C0-4D15-97F9-77ACC038A296}" destId="{E314E76D-62D9-492E-9108-5A56B7E71AE9}" srcOrd="0" destOrd="0" presId="urn:microsoft.com/office/officeart/2008/layout/VerticalCurvedList"/>
    <dgm:cxn modelId="{07A72A8D-604D-4487-9B32-1D49EF0F8666}" srcId="{53366B70-CCE9-4998-A2E3-688FE4CB2AD4}" destId="{BDD13D7D-7B31-4737-BAFA-50EB642F77F2}" srcOrd="2" destOrd="0" parTransId="{F2FC73AA-A668-4CF6-9A39-698D4D3C397F}" sibTransId="{45CD6E7A-1208-4B3B-9A84-371314880136}"/>
    <dgm:cxn modelId="{C38C6BA1-D555-4620-9B7C-A90443291F3B}" srcId="{53366B70-CCE9-4998-A2E3-688FE4CB2AD4}" destId="{FEC2B826-2A0A-48D1-9E43-CD52AC54DD33}" srcOrd="3" destOrd="0" parTransId="{51648E2C-8BCC-4CCD-B5F1-828B3C9E3990}" sibTransId="{FC1A6CFD-CC66-4F78-9E15-FD00F13C2B71}"/>
    <dgm:cxn modelId="{C96A5CA6-900D-4365-8D2F-CF9C1336D34B}" srcId="{53366B70-CCE9-4998-A2E3-688FE4CB2AD4}" destId="{701B21AA-8376-45D0-A1FC-B81003A9AF84}" srcOrd="4" destOrd="0" parTransId="{3202C74B-2CB8-4526-8C60-2B9EE7D8720D}" sibTransId="{944DBA47-AC17-4D28-B022-BB1390D83A71}"/>
    <dgm:cxn modelId="{1A30F2B9-0CA1-4FF2-B998-ADA6EA3510E5}" type="presOf" srcId="{FEC2B826-2A0A-48D1-9E43-CD52AC54DD33}" destId="{F0996941-7761-494F-AA1B-B959C275C90C}" srcOrd="0" destOrd="0" presId="urn:microsoft.com/office/officeart/2008/layout/VerticalCurvedList"/>
    <dgm:cxn modelId="{6B11DCDE-BA8E-4CA7-BE19-0759031B95D1}" srcId="{53366B70-CCE9-4998-A2E3-688FE4CB2AD4}" destId="{05417E42-374B-4D67-A3E8-0020D6F9DA1E}" srcOrd="1" destOrd="0" parTransId="{5BA7A718-1BBA-4277-A592-54EA9AE82B88}" sibTransId="{D05E30CA-7734-4D55-BC0B-14E2B4A38312}"/>
    <dgm:cxn modelId="{C285D1F0-165A-4BE4-9950-0780438A3F33}" type="presParOf" srcId="{DE9021F0-A755-4ED6-AFAE-DA981140EA4D}" destId="{18D54078-56C8-4F97-83B0-B5985D9F29CF}" srcOrd="0" destOrd="0" presId="urn:microsoft.com/office/officeart/2008/layout/VerticalCurvedList"/>
    <dgm:cxn modelId="{1DA1200B-3DCB-40C5-91BB-47C54C447726}" type="presParOf" srcId="{18D54078-56C8-4F97-83B0-B5985D9F29CF}" destId="{465C56A0-06EC-4E94-87D6-4B6BD1477740}" srcOrd="0" destOrd="0" presId="urn:microsoft.com/office/officeart/2008/layout/VerticalCurvedList"/>
    <dgm:cxn modelId="{104A317B-03D0-4284-A13B-7F0B2F811905}" type="presParOf" srcId="{465C56A0-06EC-4E94-87D6-4B6BD1477740}" destId="{2E0B5272-C898-465A-8174-A05BF7A7AF35}" srcOrd="0" destOrd="0" presId="urn:microsoft.com/office/officeart/2008/layout/VerticalCurvedList"/>
    <dgm:cxn modelId="{8DE41287-598C-472F-B839-756AB50098D8}" type="presParOf" srcId="{465C56A0-06EC-4E94-87D6-4B6BD1477740}" destId="{E314E76D-62D9-492E-9108-5A56B7E71AE9}" srcOrd="1" destOrd="0" presId="urn:microsoft.com/office/officeart/2008/layout/VerticalCurvedList"/>
    <dgm:cxn modelId="{C8D501A1-69F2-4B06-AE6B-6A36A3FCF770}" type="presParOf" srcId="{465C56A0-06EC-4E94-87D6-4B6BD1477740}" destId="{D3DAEF21-5174-40B8-96C5-B9469B1B8EDF}" srcOrd="2" destOrd="0" presId="urn:microsoft.com/office/officeart/2008/layout/VerticalCurvedList"/>
    <dgm:cxn modelId="{EE3D8C84-0090-4449-9560-029F5D04F078}" type="presParOf" srcId="{465C56A0-06EC-4E94-87D6-4B6BD1477740}" destId="{7821A1FA-FA1A-4584-BB67-6F8FCB43A326}" srcOrd="3" destOrd="0" presId="urn:microsoft.com/office/officeart/2008/layout/VerticalCurvedList"/>
    <dgm:cxn modelId="{2DAB4DA9-BDDA-4BBB-A8C8-282016D9B63F}" type="presParOf" srcId="{18D54078-56C8-4F97-83B0-B5985D9F29CF}" destId="{BB67B7E2-FDA5-416D-B2EC-8DD57DEA3FD9}" srcOrd="1" destOrd="0" presId="urn:microsoft.com/office/officeart/2008/layout/VerticalCurvedList"/>
    <dgm:cxn modelId="{E604DD01-665F-4958-B3AA-E6A6D5687B86}" type="presParOf" srcId="{18D54078-56C8-4F97-83B0-B5985D9F29CF}" destId="{A446DAAD-5949-44E8-B6BA-69B7396DC3F5}" srcOrd="2" destOrd="0" presId="urn:microsoft.com/office/officeart/2008/layout/VerticalCurvedList"/>
    <dgm:cxn modelId="{E4226970-6F1A-42D4-A29A-59F60E300B7D}" type="presParOf" srcId="{A446DAAD-5949-44E8-B6BA-69B7396DC3F5}" destId="{BAC80DC6-C11F-405B-B2AA-7410BBF42163}" srcOrd="0" destOrd="0" presId="urn:microsoft.com/office/officeart/2008/layout/VerticalCurvedList"/>
    <dgm:cxn modelId="{EA1EF8C0-DC7A-4A94-80C6-0C17B0ECB93B}" type="presParOf" srcId="{18D54078-56C8-4F97-83B0-B5985D9F29CF}" destId="{6C09DD9A-68D7-43DE-A016-799AD0DDC7AB}" srcOrd="3" destOrd="0" presId="urn:microsoft.com/office/officeart/2008/layout/VerticalCurvedList"/>
    <dgm:cxn modelId="{AB711856-6092-4970-90A9-4AB47F93BC1C}" type="presParOf" srcId="{18D54078-56C8-4F97-83B0-B5985D9F29CF}" destId="{1E578B17-4825-4B28-8B7C-0BE1B0C91F12}" srcOrd="4" destOrd="0" presId="urn:microsoft.com/office/officeart/2008/layout/VerticalCurvedList"/>
    <dgm:cxn modelId="{FFB4C984-2C4C-4F3A-B880-4B4041657597}" type="presParOf" srcId="{1E578B17-4825-4B28-8B7C-0BE1B0C91F12}" destId="{9CBD78B1-CF54-4030-A4E0-F7DA42562725}" srcOrd="0" destOrd="0" presId="urn:microsoft.com/office/officeart/2008/layout/VerticalCurvedList"/>
    <dgm:cxn modelId="{0FC009A0-597C-4443-A1B6-04A6F014A3ED}" type="presParOf" srcId="{18D54078-56C8-4F97-83B0-B5985D9F29CF}" destId="{15BA247A-8054-47BD-834E-1CB20D324E1C}" srcOrd="5" destOrd="0" presId="urn:microsoft.com/office/officeart/2008/layout/VerticalCurvedList"/>
    <dgm:cxn modelId="{E0207CC4-D2FC-41B0-8BE3-48D45D2AC9CB}" type="presParOf" srcId="{18D54078-56C8-4F97-83B0-B5985D9F29CF}" destId="{A69D1A43-96FF-40F1-A89B-F35CB299C759}" srcOrd="6" destOrd="0" presId="urn:microsoft.com/office/officeart/2008/layout/VerticalCurvedList"/>
    <dgm:cxn modelId="{C44FD3F0-39E4-4DC9-A2F5-78A3209FA27C}" type="presParOf" srcId="{A69D1A43-96FF-40F1-A89B-F35CB299C759}" destId="{E35F7113-95B6-4492-828C-4A7138BCBD59}" srcOrd="0" destOrd="0" presId="urn:microsoft.com/office/officeart/2008/layout/VerticalCurvedList"/>
    <dgm:cxn modelId="{2A815A19-B194-4A2D-B4F0-9FF700B85043}" type="presParOf" srcId="{18D54078-56C8-4F97-83B0-B5985D9F29CF}" destId="{F0996941-7761-494F-AA1B-B959C275C90C}" srcOrd="7" destOrd="0" presId="urn:microsoft.com/office/officeart/2008/layout/VerticalCurvedList"/>
    <dgm:cxn modelId="{AA9A7D22-0C40-46CD-A78C-A5E5DFCB9FD1}" type="presParOf" srcId="{18D54078-56C8-4F97-83B0-B5985D9F29CF}" destId="{DFC15AC6-011D-4FC0-9899-7754BE143FFD}" srcOrd="8" destOrd="0" presId="urn:microsoft.com/office/officeart/2008/layout/VerticalCurvedList"/>
    <dgm:cxn modelId="{E491EFFA-C5A8-4CD3-B92D-13D6C9F1AF7C}" type="presParOf" srcId="{DFC15AC6-011D-4FC0-9899-7754BE143FFD}" destId="{EBAB3061-D00C-4D9F-BD7B-FB9658EB4B61}" srcOrd="0" destOrd="0" presId="urn:microsoft.com/office/officeart/2008/layout/VerticalCurvedList"/>
    <dgm:cxn modelId="{3133E471-C9F9-4989-93BA-5DF34AC8B6E8}" type="presParOf" srcId="{18D54078-56C8-4F97-83B0-B5985D9F29CF}" destId="{4BD71B28-B923-4F96-8F1E-78A471B84E5E}" srcOrd="9" destOrd="0" presId="urn:microsoft.com/office/officeart/2008/layout/VerticalCurvedList"/>
    <dgm:cxn modelId="{B95DC3C0-4906-4DD2-A5A0-A9D8A7432C2C}" type="presParOf" srcId="{18D54078-56C8-4F97-83B0-B5985D9F29CF}" destId="{A31F49BA-0E3E-45B7-895F-70FB1D3C74CE}" srcOrd="10" destOrd="0" presId="urn:microsoft.com/office/officeart/2008/layout/VerticalCurvedList"/>
    <dgm:cxn modelId="{4604465A-6A11-43EB-B36D-03722ADA19E8}" type="presParOf" srcId="{A31F49BA-0E3E-45B7-895F-70FB1D3C74CE}" destId="{B1680FC6-A0CF-4584-8D16-74988FAE3BB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2A9C4B-0D35-40D2-98B7-12B25EAEB7E3}">
      <dsp:nvSpPr>
        <dsp:cNvPr id="0" name=""/>
        <dsp:cNvSpPr/>
      </dsp:nvSpPr>
      <dsp:spPr>
        <a:xfrm>
          <a:off x="0" y="2457"/>
          <a:ext cx="11240218" cy="7998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kern="1200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Rozwiązywanie problemu środowiskowego istotnego dla Europy</a:t>
          </a:r>
          <a:endParaRPr lang="pl-PL" sz="2400" kern="1200" dirty="0"/>
        </a:p>
      </dsp:txBody>
      <dsp:txXfrm>
        <a:off x="39043" y="41500"/>
        <a:ext cx="11162132" cy="721718"/>
      </dsp:txXfrm>
    </dsp:sp>
    <dsp:sp modelId="{68DC571C-E4C3-40E0-B13F-130664D37F49}">
      <dsp:nvSpPr>
        <dsp:cNvPr id="0" name=""/>
        <dsp:cNvSpPr/>
      </dsp:nvSpPr>
      <dsp:spPr>
        <a:xfrm>
          <a:off x="0" y="814862"/>
          <a:ext cx="11240218" cy="7998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kern="1200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Mierzalne cele środowiskowe</a:t>
          </a:r>
        </a:p>
      </dsp:txBody>
      <dsp:txXfrm>
        <a:off x="39043" y="853905"/>
        <a:ext cx="11162132" cy="721718"/>
      </dsp:txXfrm>
    </dsp:sp>
    <dsp:sp modelId="{E70F0A1F-C521-4289-93F0-CE957DDF7388}">
      <dsp:nvSpPr>
        <dsp:cNvPr id="0" name=""/>
        <dsp:cNvSpPr/>
      </dsp:nvSpPr>
      <dsp:spPr>
        <a:xfrm>
          <a:off x="0" y="1627267"/>
          <a:ext cx="11240218" cy="7998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kern="1200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Wyniki projektu muszą być możliwe do wykorzystania w przyszłości, powielania i przenoszenia</a:t>
          </a:r>
        </a:p>
      </dsp:txBody>
      <dsp:txXfrm>
        <a:off x="39043" y="1666310"/>
        <a:ext cx="11162132" cy="721718"/>
      </dsp:txXfrm>
    </dsp:sp>
    <dsp:sp modelId="{5A9F1B5F-6DD6-47DB-A9BD-6031DFB1EDB8}">
      <dsp:nvSpPr>
        <dsp:cNvPr id="0" name=""/>
        <dsp:cNvSpPr/>
      </dsp:nvSpPr>
      <dsp:spPr>
        <a:xfrm>
          <a:off x="0" y="2439672"/>
          <a:ext cx="11240218" cy="7998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kern="1200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Trwałość projektu zadeklarowana już we wniosku</a:t>
          </a:r>
        </a:p>
      </dsp:txBody>
      <dsp:txXfrm>
        <a:off x="39043" y="2478715"/>
        <a:ext cx="11162132" cy="721718"/>
      </dsp:txXfrm>
    </dsp:sp>
    <dsp:sp modelId="{A00C223D-855C-4D48-8C69-F57C687F6264}">
      <dsp:nvSpPr>
        <dsp:cNvPr id="0" name=""/>
        <dsp:cNvSpPr/>
      </dsp:nvSpPr>
      <dsp:spPr>
        <a:xfrm>
          <a:off x="0" y="3252076"/>
          <a:ext cx="11240218" cy="7998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 typeface="Wingdings" panose="05000000000000000000" pitchFamily="2" charset="2"/>
            <a:buNone/>
          </a:pPr>
          <a:r>
            <a:rPr kumimoji="0" lang="pl-PL" sz="2400" b="0" i="0" u="none" strike="noStrike" kern="1200" cap="none" spc="0" normalizeH="0" baseline="0" noProof="0" dirty="0">
              <a:ln/>
              <a:effectLst/>
              <a:uLnTx/>
              <a:uFillTx/>
              <a:latin typeface="Trebuchet MS" panose="020B0603020202020204"/>
              <a:ea typeface="+mn-ea"/>
              <a:cs typeface="+mn-cs"/>
            </a:rPr>
            <a:t>Duży wpływ na środowisko, gospodarkę i społeczeństwo w Europie</a:t>
          </a:r>
          <a:endParaRPr lang="pl-PL" sz="2400" kern="1200" dirty="0"/>
        </a:p>
      </dsp:txBody>
      <dsp:txXfrm>
        <a:off x="39043" y="3291119"/>
        <a:ext cx="11162132" cy="721718"/>
      </dsp:txXfrm>
    </dsp:sp>
    <dsp:sp modelId="{18190CBA-C980-462A-A783-017F47E8CADA}">
      <dsp:nvSpPr>
        <dsp:cNvPr id="0" name=""/>
        <dsp:cNvSpPr/>
      </dsp:nvSpPr>
      <dsp:spPr>
        <a:xfrm>
          <a:off x="0" y="4064481"/>
          <a:ext cx="11240218" cy="799804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pl-PL" sz="2400" b="0" i="0" u="none" strike="noStrike" kern="1200" cap="none" spc="0" normalizeH="0" baseline="0" dirty="0">
              <a:ln/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Trebuchet MS" panose="020B0603020202020204"/>
              <a:ea typeface="Source Sans Pro Semibold"/>
              <a:cs typeface="Source Sans Pro Semibold"/>
            </a:rPr>
            <a:t>Dostosowanie do obszarów priorytetowych LIFE i polityk europejskich</a:t>
          </a:r>
        </a:p>
      </dsp:txBody>
      <dsp:txXfrm>
        <a:off x="39043" y="4103524"/>
        <a:ext cx="11162132" cy="7217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EAE5F-4C3C-47A9-8D73-11E809731482}">
      <dsp:nvSpPr>
        <dsp:cNvPr id="0" name=""/>
        <dsp:cNvSpPr/>
      </dsp:nvSpPr>
      <dsp:spPr>
        <a:xfrm rot="16200000">
          <a:off x="1193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9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Ocenia wniosek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Podpisuje umowę na realizację projektu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Wypłaca dofinansowanie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Monitoruje i rozlicza umowę</a:t>
          </a:r>
        </a:p>
      </dsp:txBody>
      <dsp:txXfrm rot="5400000">
        <a:off x="1193" y="1393915"/>
        <a:ext cx="4587909" cy="2780551"/>
      </dsp:txXfrm>
    </dsp:sp>
    <dsp:sp modelId="{90488F8E-FFE6-44F9-B4BA-A4265876BFE4}">
      <dsp:nvSpPr>
        <dsp:cNvPr id="0" name=""/>
        <dsp:cNvSpPr/>
      </dsp:nvSpPr>
      <dsp:spPr>
        <a:xfrm rot="5400000">
          <a:off x="5838242" y="3640"/>
          <a:ext cx="5561102" cy="5561102"/>
        </a:xfrm>
        <a:prstGeom prst="downArrow">
          <a:avLst>
            <a:gd name="adj1" fmla="val 50000"/>
            <a:gd name="adj2" fmla="val 35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 w="38100" cap="flat" cmpd="sng" algn="ctr">
          <a:solidFill>
            <a:srgbClr val="04B2D9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12928" tIns="312928" rIns="312928" bIns="312928" numCol="1" spcCol="1270" anchor="t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44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Source Sans Pro Semibold"/>
            <a:ea typeface="Source Sans Pro Semibold"/>
            <a:cs typeface="+mn-cs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Współfinansowanie projektów LIFE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Krajowy Punkt Kontaktowy </a:t>
          </a:r>
          <a:b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</a:br>
          <a:r>
            <a:rPr lang="pl-PL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LIFE</a:t>
          </a:r>
        </a:p>
      </dsp:txBody>
      <dsp:txXfrm rot="-5400000">
        <a:off x="6811435" y="1393916"/>
        <a:ext cx="4587909" cy="27805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FF91B1-01DC-4FB9-A3F0-F902FF592CD5}">
      <dsp:nvSpPr>
        <dsp:cNvPr id="0" name=""/>
        <dsp:cNvSpPr/>
      </dsp:nvSpPr>
      <dsp:spPr>
        <a:xfrm>
          <a:off x="6178350" y="1367713"/>
          <a:ext cx="1107456" cy="8005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0570"/>
              </a:lnTo>
              <a:lnTo>
                <a:pt x="1107456" y="800570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9E6741-CB88-4EEE-A9A9-2146005CBAB8}">
      <dsp:nvSpPr>
        <dsp:cNvPr id="0" name=""/>
        <dsp:cNvSpPr/>
      </dsp:nvSpPr>
      <dsp:spPr>
        <a:xfrm>
          <a:off x="5070894" y="1367713"/>
          <a:ext cx="1107456" cy="800570"/>
        </a:xfrm>
        <a:custGeom>
          <a:avLst/>
          <a:gdLst/>
          <a:ahLst/>
          <a:cxnLst/>
          <a:rect l="0" t="0" r="0" b="0"/>
          <a:pathLst>
            <a:path>
              <a:moveTo>
                <a:pt x="1107456" y="0"/>
              </a:moveTo>
              <a:lnTo>
                <a:pt x="1107456" y="800570"/>
              </a:lnTo>
              <a:lnTo>
                <a:pt x="0" y="800570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29DDB2-7DD1-4475-9D9B-6E4E12844C98}">
      <dsp:nvSpPr>
        <dsp:cNvPr id="0" name=""/>
        <dsp:cNvSpPr/>
      </dsp:nvSpPr>
      <dsp:spPr>
        <a:xfrm>
          <a:off x="6178350" y="1367713"/>
          <a:ext cx="1614484" cy="24550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4883"/>
              </a:lnTo>
              <a:lnTo>
                <a:pt x="1614484" y="2174883"/>
              </a:lnTo>
              <a:lnTo>
                <a:pt x="1614484" y="2455083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E01E14-167B-49D4-B906-D051625A7469}">
      <dsp:nvSpPr>
        <dsp:cNvPr id="0" name=""/>
        <dsp:cNvSpPr/>
      </dsp:nvSpPr>
      <dsp:spPr>
        <a:xfrm>
          <a:off x="4563865" y="1367713"/>
          <a:ext cx="1614484" cy="2455083"/>
        </a:xfrm>
        <a:custGeom>
          <a:avLst/>
          <a:gdLst/>
          <a:ahLst/>
          <a:cxnLst/>
          <a:rect l="0" t="0" r="0" b="0"/>
          <a:pathLst>
            <a:path>
              <a:moveTo>
                <a:pt x="1614484" y="0"/>
              </a:moveTo>
              <a:lnTo>
                <a:pt x="1614484" y="2174883"/>
              </a:lnTo>
              <a:lnTo>
                <a:pt x="0" y="2174883"/>
              </a:lnTo>
              <a:lnTo>
                <a:pt x="0" y="2455083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C3FAC1-D574-4DF9-A93E-CB51D1E2DEAC}">
      <dsp:nvSpPr>
        <dsp:cNvPr id="0" name=""/>
        <dsp:cNvSpPr/>
      </dsp:nvSpPr>
      <dsp:spPr>
        <a:xfrm>
          <a:off x="1289177" y="1367713"/>
          <a:ext cx="91440" cy="56039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0399"/>
              </a:lnTo>
            </a:path>
          </a:pathLst>
        </a:cu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2119AE-7452-4EBB-8EF4-F1F01525E915}">
      <dsp:nvSpPr>
        <dsp:cNvPr id="0" name=""/>
        <dsp:cNvSpPr/>
      </dsp:nvSpPr>
      <dsp:spPr>
        <a:xfrm>
          <a:off x="667755" y="33428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8F479F-02A8-419E-8973-BF8EA5ACD728}">
      <dsp:nvSpPr>
        <dsp:cNvPr id="0" name=""/>
        <dsp:cNvSpPr/>
      </dsp:nvSpPr>
      <dsp:spPr>
        <a:xfrm>
          <a:off x="667755" y="33428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BBE86E-522D-4662-92E2-D60BB7968FA8}">
      <dsp:nvSpPr>
        <dsp:cNvPr id="0" name=""/>
        <dsp:cNvSpPr/>
      </dsp:nvSpPr>
      <dsp:spPr>
        <a:xfrm>
          <a:off x="612" y="273599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Komisja Europejska</a:t>
          </a:r>
        </a:p>
      </dsp:txBody>
      <dsp:txXfrm>
        <a:off x="612" y="273599"/>
        <a:ext cx="2668569" cy="853942"/>
      </dsp:txXfrm>
    </dsp:sp>
    <dsp:sp modelId="{A20FE9BA-0A06-4B51-91C9-86246EC7F16B}">
      <dsp:nvSpPr>
        <dsp:cNvPr id="0" name=""/>
        <dsp:cNvSpPr/>
      </dsp:nvSpPr>
      <dsp:spPr>
        <a:xfrm>
          <a:off x="667755" y="1928112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2E446-8727-45EB-84D9-122301D1C12A}">
      <dsp:nvSpPr>
        <dsp:cNvPr id="0" name=""/>
        <dsp:cNvSpPr/>
      </dsp:nvSpPr>
      <dsp:spPr>
        <a:xfrm>
          <a:off x="667755" y="1928112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3E010F-10C2-438D-B327-19D5E3E4868C}">
      <dsp:nvSpPr>
        <dsp:cNvPr id="0" name=""/>
        <dsp:cNvSpPr/>
      </dsp:nvSpPr>
      <dsp:spPr>
        <a:xfrm>
          <a:off x="612" y="2168283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Dotacja: 60-95% kosztów kwalifikowanych </a:t>
          </a:r>
        </a:p>
      </dsp:txBody>
      <dsp:txXfrm>
        <a:off x="612" y="2168283"/>
        <a:ext cx="2668569" cy="853942"/>
      </dsp:txXfrm>
    </dsp:sp>
    <dsp:sp modelId="{5E922EC7-19BC-442B-8AB7-94BFD365D548}">
      <dsp:nvSpPr>
        <dsp:cNvPr id="0" name=""/>
        <dsp:cNvSpPr/>
      </dsp:nvSpPr>
      <dsp:spPr>
        <a:xfrm>
          <a:off x="5511208" y="33428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29E977-1B2E-4B2E-8132-2F3B4CE8103A}">
      <dsp:nvSpPr>
        <dsp:cNvPr id="0" name=""/>
        <dsp:cNvSpPr/>
      </dsp:nvSpPr>
      <dsp:spPr>
        <a:xfrm>
          <a:off x="5511208" y="33428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C77EA1-31AA-4851-8A54-207CA1B379D6}">
      <dsp:nvSpPr>
        <dsp:cNvPr id="0" name=""/>
        <dsp:cNvSpPr/>
      </dsp:nvSpPr>
      <dsp:spPr>
        <a:xfrm>
          <a:off x="4844065" y="273599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NFOŚiGW</a:t>
          </a:r>
        </a:p>
      </dsp:txBody>
      <dsp:txXfrm>
        <a:off x="4844065" y="273599"/>
        <a:ext cx="2668569" cy="853942"/>
      </dsp:txXfrm>
    </dsp:sp>
    <dsp:sp modelId="{F3ACF5A7-F7C4-4064-AAEC-6DEBF291C8A7}">
      <dsp:nvSpPr>
        <dsp:cNvPr id="0" name=""/>
        <dsp:cNvSpPr/>
      </dsp:nvSpPr>
      <dsp:spPr>
        <a:xfrm>
          <a:off x="3896723" y="3822796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3D29C3-206C-43C1-A5B6-01143D384D9A}">
      <dsp:nvSpPr>
        <dsp:cNvPr id="0" name=""/>
        <dsp:cNvSpPr/>
      </dsp:nvSpPr>
      <dsp:spPr>
        <a:xfrm>
          <a:off x="3896723" y="3822796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7B70D0-A074-41D7-A178-CEA727C2FBDD}">
      <dsp:nvSpPr>
        <dsp:cNvPr id="0" name=""/>
        <dsp:cNvSpPr/>
      </dsp:nvSpPr>
      <dsp:spPr>
        <a:xfrm>
          <a:off x="3229581" y="4062968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Pożyczka na wkład własny</a:t>
          </a:r>
        </a:p>
      </dsp:txBody>
      <dsp:txXfrm>
        <a:off x="3229581" y="4062968"/>
        <a:ext cx="2668569" cy="853942"/>
      </dsp:txXfrm>
    </dsp:sp>
    <dsp:sp modelId="{17919678-57AA-43CD-8CF2-EE00FD20514D}">
      <dsp:nvSpPr>
        <dsp:cNvPr id="0" name=""/>
        <dsp:cNvSpPr/>
      </dsp:nvSpPr>
      <dsp:spPr>
        <a:xfrm>
          <a:off x="7125692" y="3822796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5413FE-85D0-4BAA-8BF6-9F1129C7B4A4}">
      <dsp:nvSpPr>
        <dsp:cNvPr id="0" name=""/>
        <dsp:cNvSpPr/>
      </dsp:nvSpPr>
      <dsp:spPr>
        <a:xfrm>
          <a:off x="7125692" y="3822796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041889-DDAE-4A84-8A64-DE301524609D}">
      <dsp:nvSpPr>
        <dsp:cNvPr id="0" name=""/>
        <dsp:cNvSpPr/>
      </dsp:nvSpPr>
      <dsp:spPr>
        <a:xfrm>
          <a:off x="6458550" y="4062968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Inkubator wniosków LIFE – do 80 tys. zł na przygotowanie wniosku do KE</a:t>
          </a:r>
        </a:p>
      </dsp:txBody>
      <dsp:txXfrm>
        <a:off x="6458550" y="4062968"/>
        <a:ext cx="2668569" cy="853942"/>
      </dsp:txXfrm>
    </dsp:sp>
    <dsp:sp modelId="{A9E499BF-32A9-41AE-9150-3358BC92707A}">
      <dsp:nvSpPr>
        <dsp:cNvPr id="0" name=""/>
        <dsp:cNvSpPr/>
      </dsp:nvSpPr>
      <dsp:spPr>
        <a:xfrm>
          <a:off x="3896723" y="1928112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55D6CE-7950-4F50-A6C1-516D83AE2FC7}">
      <dsp:nvSpPr>
        <dsp:cNvPr id="0" name=""/>
        <dsp:cNvSpPr/>
      </dsp:nvSpPr>
      <dsp:spPr>
        <a:xfrm>
          <a:off x="3896723" y="1928112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B0DA6F-3C52-46E3-A26E-55E96A04DCB6}">
      <dsp:nvSpPr>
        <dsp:cNvPr id="0" name=""/>
        <dsp:cNvSpPr/>
      </dsp:nvSpPr>
      <dsp:spPr>
        <a:xfrm>
          <a:off x="3229581" y="2168283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Dotacja - do 35%* kosztów kwalifikowanych</a:t>
          </a:r>
        </a:p>
      </dsp:txBody>
      <dsp:txXfrm>
        <a:off x="3229581" y="2168283"/>
        <a:ext cx="2668569" cy="853942"/>
      </dsp:txXfrm>
    </dsp:sp>
    <dsp:sp modelId="{D36BF232-7122-404E-95E0-3D1B1A485CB3}">
      <dsp:nvSpPr>
        <dsp:cNvPr id="0" name=""/>
        <dsp:cNvSpPr/>
      </dsp:nvSpPr>
      <dsp:spPr>
        <a:xfrm>
          <a:off x="7125692" y="1928112"/>
          <a:ext cx="1334284" cy="1334284"/>
        </a:xfrm>
        <a:prstGeom prst="arc">
          <a:avLst>
            <a:gd name="adj1" fmla="val 13200000"/>
            <a:gd name="adj2" fmla="val 192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FAE46E-D14C-4ABB-BF38-B68F213EC4C7}">
      <dsp:nvSpPr>
        <dsp:cNvPr id="0" name=""/>
        <dsp:cNvSpPr/>
      </dsp:nvSpPr>
      <dsp:spPr>
        <a:xfrm>
          <a:off x="7125692" y="1928112"/>
          <a:ext cx="1334284" cy="1334284"/>
        </a:xfrm>
        <a:prstGeom prst="arc">
          <a:avLst>
            <a:gd name="adj1" fmla="val 2400000"/>
            <a:gd name="adj2" fmla="val 8400000"/>
          </a:avLst>
        </a:prstGeom>
        <a:noFill/>
        <a:ln w="25400" cap="flat" cmpd="sng" algn="ctr">
          <a:solidFill>
            <a:srgbClr val="04B2D9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005A30-54C7-440D-BB65-83CAAA43FCB0}">
      <dsp:nvSpPr>
        <dsp:cNvPr id="0" name=""/>
        <dsp:cNvSpPr/>
      </dsp:nvSpPr>
      <dsp:spPr>
        <a:xfrm>
          <a:off x="6458550" y="2168283"/>
          <a:ext cx="2668569" cy="85394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Source Sans Pro Semibold"/>
              <a:ea typeface="Source Sans Pro Semibold"/>
              <a:cs typeface="+mn-cs"/>
            </a:rPr>
            <a:t>Pożyczka na zapewnienie płynności finansowej</a:t>
          </a:r>
        </a:p>
      </dsp:txBody>
      <dsp:txXfrm>
        <a:off x="6458550" y="2168283"/>
        <a:ext cx="2668569" cy="8539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14E76D-62D9-492E-9108-5A56B7E71AE9}">
      <dsp:nvSpPr>
        <dsp:cNvPr id="0" name=""/>
        <dsp:cNvSpPr/>
      </dsp:nvSpPr>
      <dsp:spPr>
        <a:xfrm>
          <a:off x="-6070953" y="-928892"/>
          <a:ext cx="7226930" cy="7226930"/>
        </a:xfrm>
        <a:prstGeom prst="blockArc">
          <a:avLst>
            <a:gd name="adj1" fmla="val 18900000"/>
            <a:gd name="adj2" fmla="val 2700000"/>
            <a:gd name="adj3" fmla="val 299"/>
          </a:avLst>
        </a:prstGeom>
        <a:noFill/>
        <a:ln w="25400" cap="flat" cmpd="sng" algn="ctr">
          <a:solidFill>
            <a:schemeClr val="accent3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67B7E2-FDA5-416D-B2EC-8DD57DEA3FD9}">
      <dsp:nvSpPr>
        <dsp:cNvPr id="0" name=""/>
        <dsp:cNvSpPr/>
      </dsp:nvSpPr>
      <dsp:spPr>
        <a:xfrm>
          <a:off x="505141" y="335464"/>
          <a:ext cx="6985990" cy="671357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2890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Zwiększenie zainteresowania Programem LIFE i absorbcji środków przez polskie podmioty.</a:t>
          </a:r>
        </a:p>
      </dsp:txBody>
      <dsp:txXfrm>
        <a:off x="505141" y="335464"/>
        <a:ext cx="6985990" cy="671357"/>
      </dsp:txXfrm>
    </dsp:sp>
    <dsp:sp modelId="{BAC80DC6-C11F-405B-B2AA-7410BBF42163}">
      <dsp:nvSpPr>
        <dsp:cNvPr id="0" name=""/>
        <dsp:cNvSpPr/>
      </dsp:nvSpPr>
      <dsp:spPr>
        <a:xfrm>
          <a:off x="85542" y="251544"/>
          <a:ext cx="839197" cy="8391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09DD9A-68D7-43DE-A016-799AD0DDC7AB}">
      <dsp:nvSpPr>
        <dsp:cNvPr id="0" name=""/>
        <dsp:cNvSpPr/>
      </dsp:nvSpPr>
      <dsp:spPr>
        <a:xfrm>
          <a:off x="986216" y="1342178"/>
          <a:ext cx="6504915" cy="671357"/>
        </a:xfrm>
        <a:prstGeom prst="rect">
          <a:avLst/>
        </a:prstGeom>
        <a:solidFill>
          <a:schemeClr val="accent3">
            <a:shade val="80000"/>
            <a:hueOff val="0"/>
            <a:satOff val="-21346"/>
            <a:lumOff val="105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2890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Konsultacje pomysłów na projekt LIFE.</a:t>
          </a:r>
        </a:p>
      </dsp:txBody>
      <dsp:txXfrm>
        <a:off x="986216" y="1342178"/>
        <a:ext cx="6504915" cy="671357"/>
      </dsp:txXfrm>
    </dsp:sp>
    <dsp:sp modelId="{9CBD78B1-CF54-4030-A4E0-F7DA42562725}">
      <dsp:nvSpPr>
        <dsp:cNvPr id="0" name=""/>
        <dsp:cNvSpPr/>
      </dsp:nvSpPr>
      <dsp:spPr>
        <a:xfrm>
          <a:off x="566618" y="1258259"/>
          <a:ext cx="839197" cy="8391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-21346"/>
              <a:lumOff val="1057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BA247A-8054-47BD-834E-1CB20D324E1C}">
      <dsp:nvSpPr>
        <dsp:cNvPr id="0" name=""/>
        <dsp:cNvSpPr/>
      </dsp:nvSpPr>
      <dsp:spPr>
        <a:xfrm>
          <a:off x="1133868" y="2348893"/>
          <a:ext cx="6357263" cy="671357"/>
        </a:xfrm>
        <a:prstGeom prst="rect">
          <a:avLst/>
        </a:prstGeom>
        <a:solidFill>
          <a:schemeClr val="accent3">
            <a:shade val="80000"/>
            <a:hueOff val="0"/>
            <a:satOff val="-42692"/>
            <a:lumOff val="211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2890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Wsparcie w procesie pisania wniosków </a:t>
          </a:r>
          <a:br>
            <a:rPr lang="pl-PL" sz="1900" kern="1200" dirty="0"/>
          </a:br>
          <a:r>
            <a:rPr lang="pl-PL" sz="1900" kern="1200" dirty="0"/>
            <a:t>do Programu LIFE.</a:t>
          </a:r>
        </a:p>
      </dsp:txBody>
      <dsp:txXfrm>
        <a:off x="1133868" y="2348893"/>
        <a:ext cx="6357263" cy="671357"/>
      </dsp:txXfrm>
    </dsp:sp>
    <dsp:sp modelId="{E35F7113-95B6-4492-828C-4A7138BCBD59}">
      <dsp:nvSpPr>
        <dsp:cNvPr id="0" name=""/>
        <dsp:cNvSpPr/>
      </dsp:nvSpPr>
      <dsp:spPr>
        <a:xfrm>
          <a:off x="714269" y="2264973"/>
          <a:ext cx="839197" cy="8391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-42692"/>
              <a:lumOff val="211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996941-7761-494F-AA1B-B959C275C90C}">
      <dsp:nvSpPr>
        <dsp:cNvPr id="0" name=""/>
        <dsp:cNvSpPr/>
      </dsp:nvSpPr>
      <dsp:spPr>
        <a:xfrm>
          <a:off x="986216" y="3355608"/>
          <a:ext cx="6504915" cy="671357"/>
        </a:xfrm>
        <a:prstGeom prst="rect">
          <a:avLst/>
        </a:prstGeom>
        <a:solidFill>
          <a:schemeClr val="accent3">
            <a:shade val="80000"/>
            <a:hueOff val="0"/>
            <a:satOff val="-64038"/>
            <a:lumOff val="317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2890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Pomoc w poszukiwaniu partnerów </a:t>
          </a:r>
          <a:br>
            <a:rPr lang="pl-PL" sz="1900" kern="1200" dirty="0"/>
          </a:br>
          <a:r>
            <a:rPr lang="pl-PL" sz="1900" kern="1200" dirty="0"/>
            <a:t>projektów.</a:t>
          </a:r>
        </a:p>
      </dsp:txBody>
      <dsp:txXfrm>
        <a:off x="986216" y="3355608"/>
        <a:ext cx="6504915" cy="671357"/>
      </dsp:txXfrm>
    </dsp:sp>
    <dsp:sp modelId="{EBAB3061-D00C-4D9F-BD7B-FB9658EB4B61}">
      <dsp:nvSpPr>
        <dsp:cNvPr id="0" name=""/>
        <dsp:cNvSpPr/>
      </dsp:nvSpPr>
      <dsp:spPr>
        <a:xfrm>
          <a:off x="566618" y="3271688"/>
          <a:ext cx="839197" cy="8391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-64038"/>
              <a:lumOff val="317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D71B28-B923-4F96-8F1E-78A471B84E5E}">
      <dsp:nvSpPr>
        <dsp:cNvPr id="0" name=""/>
        <dsp:cNvSpPr/>
      </dsp:nvSpPr>
      <dsp:spPr>
        <a:xfrm>
          <a:off x="505141" y="4362322"/>
          <a:ext cx="6985990" cy="671357"/>
        </a:xfrm>
        <a:prstGeom prst="rect">
          <a:avLst/>
        </a:prstGeom>
        <a:solidFill>
          <a:schemeClr val="accent3">
            <a:shade val="80000"/>
            <a:hueOff val="0"/>
            <a:satOff val="-85384"/>
            <a:lumOff val="423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2890" tIns="48260" rIns="48260" bIns="4826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Prowadzenie szkoleń, webinariów, warsztatów podnoszących umiejętności wnioskodawców.</a:t>
          </a:r>
        </a:p>
      </dsp:txBody>
      <dsp:txXfrm>
        <a:off x="505141" y="4362322"/>
        <a:ext cx="6985990" cy="671357"/>
      </dsp:txXfrm>
    </dsp:sp>
    <dsp:sp modelId="{B1680FC6-A0CF-4584-8D16-74988FAE3BB5}">
      <dsp:nvSpPr>
        <dsp:cNvPr id="0" name=""/>
        <dsp:cNvSpPr/>
      </dsp:nvSpPr>
      <dsp:spPr>
        <a:xfrm>
          <a:off x="85542" y="4278403"/>
          <a:ext cx="839197" cy="83919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-85384"/>
              <a:lumOff val="423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E6C70A2-39A5-4A18-8965-DAD897E74381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54056C3-C54D-43AF-9DDD-CF1A8FB69A6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7096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85738" y="793750"/>
            <a:ext cx="7050087" cy="396557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863528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65618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62250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8321DB58-F5F0-4D05-9941-35C32ED70B1C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26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98880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8321DB58-F5F0-4D05-9941-35C32ED70B1C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27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62736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774">
              <a:defRPr/>
            </a:pPr>
            <a:fld id="{8321DB58-F5F0-4D05-9941-35C32ED70B1C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31774">
                <a:defRPr/>
              </a:pPr>
              <a:t>28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37054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85738" y="793750"/>
            <a:ext cx="7050087" cy="396557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74322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85738" y="793750"/>
            <a:ext cx="7050087" cy="396557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318089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7438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82211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56319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-101600" y="889000"/>
            <a:ext cx="7891463" cy="443865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875504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58701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433388" y="709613"/>
            <a:ext cx="6299200" cy="3543300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24362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3.pn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0.jpeg"/><Relationship Id="rId4" Type="http://schemas.openxmlformats.org/officeDocument/2006/relationships/image" Target="../media/image5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0.jpeg"/><Relationship Id="rId4" Type="http://schemas.openxmlformats.org/officeDocument/2006/relationships/image" Target="../media/image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fosigw.gov.pl" TargetMode="External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3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51851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53523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AE20E14-67A0-A0A6-BFFD-4E961354C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6ADEA57-825F-5F3C-A73B-C4A6C11AE8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CCFC20C-E23A-365D-7333-599CD24F59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0ED8AB6-4927-77A7-31E0-DFC07F89B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8CD1962-3EBF-8D18-5FCF-055A7640A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928720B-479D-405E-1863-9A5B50E4A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658286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14EFCAA-28D7-29AD-F38B-3D282DF0D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DCBE814-23F9-CA0D-2D6E-DD79F579F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CA98B75-AEF0-2D2B-8E99-19859EB7B9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74DD37E4-0BB6-8208-2C9B-9B0CC8D3B8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01F76B51-4FF8-86CB-A607-51F3A2794E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BC13AC69-70B4-E485-D3FC-86ED67866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D424BA2-7A92-91F9-CDFD-8C6660D7E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F2F6FD4-448E-4E08-D99D-169C83D9C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791858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C223250-DF17-EAB9-C584-A98CB20A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19D3290-57CB-761B-F991-52EEB845F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89D3-8A12-9CE2-F550-A2E8BE6C8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11FC4832-14EA-A6F0-98DB-CBBA8371B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738158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80C16122-BB11-3F48-0422-F7E0B7BA1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AEC2548-E6A6-4BE7-F4E0-0D02FCD79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B8595D3-D821-049C-B108-BDC343800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165759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CE15954-7E84-FEA6-15E6-E7955D59A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7921BED-CEC3-75A0-6A90-9FEB429A4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CABFDB4-DFC7-B0B7-28DC-3761ED9DC4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B7B43A6-43DC-5532-2980-E8D4E4D44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28482F3-72BB-E8BB-4EBF-92F6908F3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EC4B68B-F48D-974D-C4DB-E45242944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3669506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306054-422A-293B-54A2-885009C59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D2DD478-4F25-55F8-6C46-4EABB37F1E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BDA15B9-CE25-68F7-46F1-C747350AA4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B07299B-757A-21B3-EB1A-6BCC7B52C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7DC0CD8-A3B7-C871-51E9-6143F5B4C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A5489E1-7EF4-5E5D-B0B3-417655E95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68602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1BC38CD-D541-FEBB-F5EA-83B49F923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DF44CD7-8A7D-ED4E-6124-23A40DA46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4A25F6F-DD21-E80D-47A6-A3E36EE73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811-A06C-8DB3-1717-A51C83AC5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350B87B-F182-06C0-B6F9-505E66723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617671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A9B2B3EF-C1AC-341C-DC7C-8B5EAD5F58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4D07E20-3BD9-5787-5986-1903979972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97CEE07-CDDA-327B-2817-C364EC773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4DBD61-D9F0-F402-0925-30D43DCB0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AAABC87-B476-A9DB-96FA-C0AFF105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7285180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304815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60963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91444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219261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67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6473601"/>
            <a:ext cx="12192001" cy="389467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pPr algn="ctr"/>
            <a:r>
              <a:rPr lang="pl-PL" sz="1333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477" y="769105"/>
            <a:ext cx="3571359" cy="8606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35803440"/>
      </p:ext>
    </p:extLst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84734" y="2107965"/>
            <a:ext cx="7071161" cy="437750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6665512"/>
            <a:ext cx="11889097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0170575" y="6217"/>
            <a:ext cx="1718523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1935172" y="6639153"/>
            <a:ext cx="172161" cy="215444"/>
          </a:xfrm>
          <a:prstGeom prst="rect">
            <a:avLst/>
          </a:prstGeom>
          <a:ln w="12700">
            <a:miter lim="400000"/>
          </a:ln>
        </p:spPr>
        <p:txBody>
          <a:bodyPr wrap="none" lIns="30479" rIns="3047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sz="800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sz="8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94683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09671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481542" y="2937934"/>
            <a:ext cx="5181601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1542" y="1937809"/>
            <a:ext cx="5181601" cy="100012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1pPr>
            <a:lvl2pPr marL="0" indent="304815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2pPr>
            <a:lvl3pPr marL="0" indent="60963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3pPr>
            <a:lvl4pPr marL="0" indent="914446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4pPr>
            <a:lvl5pPr marL="0" indent="1219261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8290503"/>
      </p:ext>
    </p:extLst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67" b="1" i="0"/>
            </a:lvl1pPr>
            <a:lvl2pPr marL="527076" indent="-222261">
              <a:spcBef>
                <a:spcPts val="400"/>
              </a:spcBef>
              <a:defRPr sz="1867" b="1" i="0"/>
            </a:lvl2pPr>
            <a:lvl3pPr marL="823000" indent="-213370">
              <a:spcBef>
                <a:spcPts val="400"/>
              </a:spcBef>
              <a:defRPr sz="1867" b="1" i="0"/>
            </a:lvl3pPr>
            <a:lvl4pPr marL="1151524" indent="-237079">
              <a:spcBef>
                <a:spcPts val="400"/>
              </a:spcBef>
              <a:defRPr sz="1867" b="1" i="0"/>
            </a:lvl4pPr>
            <a:lvl5pPr marL="1456339" indent="-237079">
              <a:spcBef>
                <a:spcPts val="400"/>
              </a:spcBef>
              <a:defRPr sz="1867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1735325"/>
      </p:ext>
    </p:extLst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23408"/>
            <a:ext cx="2693459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1600" b="1" i="0"/>
            </a:lvl1pPr>
            <a:lvl2pPr marL="0" indent="304815">
              <a:spcBef>
                <a:spcPts val="333"/>
              </a:spcBef>
              <a:buSzTx/>
              <a:buFontTx/>
              <a:buNone/>
              <a:defRPr sz="1600" b="1" i="0"/>
            </a:lvl2pPr>
            <a:lvl3pPr marL="0" indent="609630">
              <a:spcBef>
                <a:spcPts val="333"/>
              </a:spcBef>
              <a:buSzTx/>
              <a:buFontTx/>
              <a:buNone/>
              <a:defRPr sz="1600" b="1" i="0"/>
            </a:lvl3pPr>
            <a:lvl4pPr marL="0" indent="914446">
              <a:spcBef>
                <a:spcPts val="333"/>
              </a:spcBef>
              <a:buSzTx/>
              <a:buFontTx/>
              <a:buNone/>
              <a:defRPr sz="1600" b="1" i="0"/>
            </a:lvl4pPr>
            <a:lvl5pPr marL="0" indent="1219261">
              <a:spcBef>
                <a:spcPts val="333"/>
              </a:spcBef>
              <a:buSzTx/>
              <a:buFontTx/>
              <a:buNone/>
              <a:defRPr sz="16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096684" y="1023408"/>
            <a:ext cx="2694517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2400"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8005971"/>
      </p:ext>
    </p:extLst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213571451"/>
      </p:ext>
    </p:extLst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24" y="3386790"/>
            <a:ext cx="2960711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54438422"/>
      </p:ext>
    </p:extLst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35" y="3485737"/>
            <a:ext cx="260619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67711796"/>
      </p:ext>
    </p:extLst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024" y="2875021"/>
            <a:ext cx="2016353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0999872"/>
      </p:ext>
    </p:extLst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6623765"/>
            <a:ext cx="12192000" cy="24621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8332062"/>
      </p:ext>
    </p:extLst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4734" y="2107965"/>
            <a:ext cx="7071161" cy="43775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6983198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2728" y="1639852"/>
            <a:ext cx="7289926" cy="521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2781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28369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5344353" y="1188852"/>
            <a:ext cx="6847647" cy="52650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1269425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24" y="3386790"/>
            <a:ext cx="2960711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4867631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35" y="3485737"/>
            <a:ext cx="260619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13944021"/>
      </p:ext>
    </p:extLst>
  </p:cSld>
  <p:clrMapOvr>
    <a:masterClrMapping/>
  </p:clrMapOvr>
  <p:transition spd="med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024" y="2875021"/>
            <a:ext cx="2016353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37772087"/>
      </p:ext>
    </p:extLst>
  </p:cSld>
  <p:clrMapOvr>
    <a:masterClrMapping/>
  </p:clrMapOvr>
  <p:transition spd="med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3864196" y="3537071"/>
            <a:ext cx="6535698" cy="238902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219139"/>
      </p:ext>
    </p:extLst>
  </p:cSld>
  <p:clrMapOvr>
    <a:masterClrMapping/>
  </p:clrMapOvr>
  <p:transition spd="med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613236"/>
      </p:ext>
    </p:extLst>
  </p:cSld>
  <p:clrMapOvr>
    <a:masterClrMapping/>
  </p:clrMapOvr>
  <p:transition spd="med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89038340"/>
      </p:ext>
    </p:extLst>
  </p:cSld>
  <p:clrMapOvr>
    <a:masterClrMapping/>
  </p:clrMapOvr>
  <p:transition spd="med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962299"/>
      </p:ext>
    </p:extLst>
  </p:cSld>
  <p:clrMapOvr>
    <a:masterClrMapping/>
  </p:clrMapOvr>
  <p:transition spd="med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52603"/>
      </p:ext>
    </p:extLst>
  </p:cSld>
  <p:clrMapOvr>
    <a:masterClrMapping/>
  </p:clrMapOvr>
  <p:transition spd="med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6637639" y="1747520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5672667" y="1566333"/>
            <a:ext cx="846667" cy="846667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871313" y="4355377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906341" y="4174191"/>
            <a:ext cx="846667" cy="846667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7731013" y="4355377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6766041" y="4174191"/>
            <a:ext cx="846667" cy="846667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4329674" y="2938058"/>
            <a:ext cx="353265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4459144" y="448734"/>
            <a:ext cx="327371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 dirty="0"/>
              <a:t>Kolor </a:t>
            </a:r>
            <a:r>
              <a:rPr sz="1667" dirty="0" err="1"/>
              <a:t>główny</a:t>
            </a:r>
            <a:endParaRPr sz="1667"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5186623" y="810542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sz="1200" dirty="0" err="1"/>
              <a:t>Wersja</a:t>
            </a:r>
            <a:r>
              <a:rPr sz="1200" dirty="0"/>
              <a:t> </a:t>
            </a:r>
            <a:r>
              <a:rPr sz="1200" dirty="0" err="1"/>
              <a:t>koloru</a:t>
            </a:r>
            <a:r>
              <a:rPr sz="1200" dirty="0"/>
              <a:t> </a:t>
            </a:r>
            <a:r>
              <a:rPr sz="1200" dirty="0" err="1"/>
              <a:t>turkusowego</a:t>
            </a:r>
            <a:r>
              <a:rPr sz="1200" dirty="0"/>
              <a:t> </a:t>
            </a:r>
            <a:r>
              <a:rPr sz="1200" dirty="0" err="1"/>
              <a:t>używana</a:t>
            </a:r>
            <a:r>
              <a:rPr sz="1200" dirty="0"/>
              <a:t> w </a:t>
            </a:r>
            <a:r>
              <a:rPr sz="1200" dirty="0" err="1"/>
              <a:t>prezentacji</a:t>
            </a:r>
            <a:endParaRPr sz="1200"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573760" y="3378047"/>
            <a:ext cx="3044481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sz="1200" dirty="0"/>
              <a:t>W </a:t>
            </a:r>
            <a:r>
              <a:rPr sz="1200" dirty="0" err="1"/>
              <a:t>wykresach</a:t>
            </a:r>
            <a:r>
              <a:rPr sz="1200" dirty="0"/>
              <a:t>, </a:t>
            </a:r>
            <a:r>
              <a:rPr sz="1200" dirty="0" err="1"/>
              <a:t>tabelach</a:t>
            </a:r>
            <a:r>
              <a:rPr sz="1200" dirty="0"/>
              <a:t> </a:t>
            </a:r>
            <a:r>
              <a:rPr sz="1200" dirty="0" err="1"/>
              <a:t>dopuszcza</a:t>
            </a:r>
            <a:r>
              <a:rPr sz="1200" dirty="0"/>
              <a:t> </a:t>
            </a:r>
            <a:r>
              <a:rPr sz="1200" dirty="0" err="1"/>
              <a:t>się</a:t>
            </a:r>
            <a:r>
              <a:rPr sz="1200" dirty="0"/>
              <a:t> </a:t>
            </a:r>
            <a:r>
              <a:rPr sz="1200" dirty="0" err="1"/>
              <a:t>stosowanie</a:t>
            </a:r>
            <a:r>
              <a:rPr sz="1200" dirty="0"/>
              <a:t> </a:t>
            </a:r>
            <a:r>
              <a:rPr sz="1200" dirty="0" err="1"/>
              <a:t>poniższych</a:t>
            </a:r>
            <a:r>
              <a:rPr sz="1200" dirty="0"/>
              <a:t> </a:t>
            </a:r>
            <a:r>
              <a:rPr sz="1200" dirty="0" err="1"/>
              <a:t>kolorów</a:t>
            </a:r>
            <a:endParaRPr sz="1200" dirty="0"/>
          </a:p>
        </p:txBody>
      </p:sp>
    </p:spTree>
    <p:extLst>
      <p:ext uri="{BB962C8B-B14F-4D97-AF65-F5344CB8AC3E}">
        <p14:creationId xmlns:p14="http://schemas.microsoft.com/office/powerpoint/2010/main" val="2275157241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ED195A7-7D32-452E-A19C-75BC49B06A0D}"/>
              </a:ext>
            </a:extLst>
          </p:cNvPr>
          <p:cNvSpPr/>
          <p:nvPr userDrawn="1"/>
        </p:nvSpPr>
        <p:spPr>
          <a:xfrm>
            <a:off x="0" y="6181726"/>
            <a:ext cx="885825" cy="676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Right Triangle 6">
            <a:extLst>
              <a:ext uri="{FF2B5EF4-FFF2-40B4-BE49-F238E27FC236}">
                <a16:creationId xmlns:a16="http://schemas.microsoft.com/office/drawing/2014/main" id="{ED1C28D2-E1A2-4BB8-BD97-291B3A7779E8}"/>
              </a:ext>
            </a:extLst>
          </p:cNvPr>
          <p:cNvSpPr/>
          <p:nvPr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4" name="Symbol zastępczy tekstu 10">
            <a:extLst>
              <a:ext uri="{FF2B5EF4-FFF2-40B4-BE49-F238E27FC236}">
                <a16:creationId xmlns:a16="http://schemas.microsoft.com/office/drawing/2014/main" id="{0ECA10ED-9830-4AD5-983C-03B3B630D91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9" name="Symbol zastępczy tekstu 18">
            <a:extLst>
              <a:ext uri="{FF2B5EF4-FFF2-40B4-BE49-F238E27FC236}">
                <a16:creationId xmlns:a16="http://schemas.microsoft.com/office/drawing/2014/main" id="{E1EAA0BB-B34C-4229-949E-CAAD46F5B0D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90588" y="2056613"/>
            <a:ext cx="10491787" cy="4133850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7" name="Grafika 6">
            <a:extLst>
              <a:ext uri="{FF2B5EF4-FFF2-40B4-BE49-F238E27FC236}">
                <a16:creationId xmlns:a16="http://schemas.microsoft.com/office/drawing/2014/main" id="{ACA797F1-846F-41CA-85B2-004A6DF37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8543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242065"/>
      </p:ext>
    </p:extLst>
  </p:cSld>
  <p:clrMapOvr>
    <a:masterClrMapping/>
  </p:clrMapOvr>
  <p:transition spd="med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304800" y="182033"/>
            <a:ext cx="2005543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304800" y="956734"/>
            <a:ext cx="2005543" cy="31273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1400"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742690552"/>
      </p:ext>
    </p:extLst>
  </p:cSld>
  <p:clrMapOvr>
    <a:masterClrMapping/>
  </p:clrMapOvr>
  <p:transition spd="med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194859" y="3200400"/>
            <a:ext cx="3657601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194859" y="408517"/>
            <a:ext cx="3657601" cy="27432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4859" y="3578225"/>
            <a:ext cx="3657601" cy="5365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933" b="1" i="0"/>
            </a:lvl1pPr>
            <a:lvl2pPr marL="0" indent="304815">
              <a:spcBef>
                <a:spcPts val="200"/>
              </a:spcBef>
              <a:buSzTx/>
              <a:buFontTx/>
              <a:buNone/>
              <a:defRPr sz="933" b="1" i="0"/>
            </a:lvl2pPr>
            <a:lvl3pPr marL="0" indent="609630">
              <a:spcBef>
                <a:spcPts val="200"/>
              </a:spcBef>
              <a:buSzTx/>
              <a:buFontTx/>
              <a:buNone/>
              <a:defRPr sz="933" b="1" i="0"/>
            </a:lvl3pPr>
            <a:lvl4pPr marL="0" indent="914446">
              <a:spcBef>
                <a:spcPts val="200"/>
              </a:spcBef>
              <a:buSzTx/>
              <a:buFontTx/>
              <a:buNone/>
              <a:defRPr sz="933" b="1" i="0"/>
            </a:lvl4pPr>
            <a:lvl5pPr marL="0" indent="1219261">
              <a:spcBef>
                <a:spcPts val="200"/>
              </a:spcBef>
              <a:buSzTx/>
              <a:buFontTx/>
              <a:buNone/>
              <a:defRPr sz="933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75514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395525" y="464225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1069" y="412733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15" name="Symbol zastępczy tekstu 18">
            <a:extLst>
              <a:ext uri="{FF2B5EF4-FFF2-40B4-BE49-F238E27FC236}">
                <a16:creationId xmlns:a16="http://schemas.microsoft.com/office/drawing/2014/main" id="{20C0C28E-AE8E-4075-9533-31B707138A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16" name="Symbol zastępczy obrazu 10" descr="Obraz zawierający trawa, zewnętrzne, pole, zielony&#10;&#10;Opis wygenerowany automatycznie">
            <a:extLst>
              <a:ext uri="{FF2B5EF4-FFF2-40B4-BE49-F238E27FC236}">
                <a16:creationId xmlns:a16="http://schemas.microsoft.com/office/drawing/2014/main" id="{17BC0A7E-FC9E-4B94-BF2E-4DDC79771D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5556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" name="Grafika 7">
            <a:extLst>
              <a:ext uri="{FF2B5EF4-FFF2-40B4-BE49-F238E27FC236}">
                <a16:creationId xmlns:a16="http://schemas.microsoft.com/office/drawing/2014/main" id="{C1D883B9-80D6-4CAB-AFD1-F8708DD4DB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365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978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25" descr="Obraz zawierający zewnętrzne, trawa, roślina, kwiat&#10;&#10;Opis wygenerowany automatycznie">
            <a:extLst>
              <a:ext uri="{FF2B5EF4-FFF2-40B4-BE49-F238E27FC236}">
                <a16:creationId xmlns:a16="http://schemas.microsoft.com/office/drawing/2014/main" id="{CBDD26F0-0BBA-44CB-AE18-76B7CB5947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1" r="21771"/>
          <a:stretch>
            <a:fillRect/>
          </a:stretch>
        </p:blipFill>
        <p:spPr>
          <a:xfrm>
            <a:off x="1" y="0"/>
            <a:ext cx="5162551" cy="6858000"/>
          </a:xfrm>
          <a:custGeom>
            <a:avLst/>
            <a:gdLst>
              <a:gd name="connsiteX0" fmla="*/ 0 w 5162551"/>
              <a:gd name="connsiteY0" fmla="*/ 0 h 6858000"/>
              <a:gd name="connsiteX1" fmla="*/ 5162551 w 5162551"/>
              <a:gd name="connsiteY1" fmla="*/ 0 h 6858000"/>
              <a:gd name="connsiteX2" fmla="*/ 5162551 w 5162551"/>
              <a:gd name="connsiteY2" fmla="*/ 6858000 h 6858000"/>
              <a:gd name="connsiteX3" fmla="*/ 0 w 51625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2551" h="6858000">
                <a:moveTo>
                  <a:pt x="0" y="0"/>
                </a:moveTo>
                <a:lnTo>
                  <a:pt x="5162551" y="0"/>
                </a:lnTo>
                <a:lnTo>
                  <a:pt x="5162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EB0AD7FC-F9E7-45D4-8C33-BBDE5AB72937}"/>
              </a:ext>
            </a:extLst>
          </p:cNvPr>
          <p:cNvSpPr/>
          <p:nvPr/>
        </p:nvSpPr>
        <p:spPr>
          <a:xfrm>
            <a:off x="3901439" y="3815443"/>
            <a:ext cx="1908811" cy="2164510"/>
          </a:xfrm>
          <a:prstGeom prst="rect">
            <a:avLst/>
          </a:prstGeom>
          <a:noFill/>
          <a:ln w="57150">
            <a:solidFill>
              <a:srgbClr val="0269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9" name="Symbol zastępczy tekstu 17">
            <a:extLst>
              <a:ext uri="{FF2B5EF4-FFF2-40B4-BE49-F238E27FC236}">
                <a16:creationId xmlns:a16="http://schemas.microsoft.com/office/drawing/2014/main" id="{837FF38F-25F1-4FA7-BA24-4D925426C0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74135" y="4253853"/>
            <a:ext cx="790244" cy="152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5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21" name="Symbol zastępczy tekstu 23">
            <a:extLst>
              <a:ext uri="{FF2B5EF4-FFF2-40B4-BE49-F238E27FC236}">
                <a16:creationId xmlns:a16="http://schemas.microsoft.com/office/drawing/2014/main" id="{FDA8C303-5EF7-4D18-BB5B-3ECB81D8E36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16200000">
            <a:off x="4406860" y="4632304"/>
            <a:ext cx="2164510" cy="370222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endParaRPr lang="pl-PL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799905" y="137262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A7DB7353-A34E-4521-9C1B-E7426131B34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551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03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4328" y="0"/>
            <a:ext cx="5279502" cy="6858000"/>
          </a:xfrm>
          <a:prstGeom prst="rect">
            <a:avLst/>
          </a:prstGeom>
        </p:spPr>
      </p:pic>
      <p:sp>
        <p:nvSpPr>
          <p:cNvPr id="18" name="Symbol zastępczy tekstu 23">
            <a:extLst>
              <a:ext uri="{FF2B5EF4-FFF2-40B4-BE49-F238E27FC236}">
                <a16:creationId xmlns:a16="http://schemas.microsoft.com/office/drawing/2014/main" id="{927A6410-4062-4CE2-83F7-8DBBB6A12C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37365" y="2247900"/>
            <a:ext cx="3453249" cy="3789524"/>
          </a:xfrm>
          <a:prstGeom prst="rect">
            <a:avLst/>
          </a:prstGeom>
        </p:spPr>
        <p:txBody>
          <a:bodyPr/>
          <a:lstStyle>
            <a:lvl1pPr marL="0" marR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velit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esse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cillum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eu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fugiat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nulla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pariatur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"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Lorem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magna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ad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minim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veniam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quis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nostrud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exercitation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ullamco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laboris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nisi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ut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aliquip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ex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commodo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consequat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</a:t>
            </a:r>
            <a:r>
              <a:rPr lang="en-GB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Duis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aute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irure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reprehenderit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in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volupta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. 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6" name="Right Triangle 6">
            <a:extLst>
              <a:ext uri="{FF2B5EF4-FFF2-40B4-BE49-F238E27FC236}">
                <a16:creationId xmlns:a16="http://schemas.microsoft.com/office/drawing/2014/main" id="{66AAE465-4DD0-41C1-9BF6-EA791A35A53A}"/>
              </a:ext>
            </a:extLst>
          </p:cNvPr>
          <p:cNvSpPr/>
          <p:nvPr userDrawn="1"/>
        </p:nvSpPr>
        <p:spPr>
          <a:xfrm rot="5400000">
            <a:off x="6296869" y="824357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27" name="Symbol zastępczy tekstu 10">
            <a:extLst>
              <a:ext uri="{FF2B5EF4-FFF2-40B4-BE49-F238E27FC236}">
                <a16:creationId xmlns:a16="http://schemas.microsoft.com/office/drawing/2014/main" id="{D6A4864D-2681-450F-BADF-C6D55C7DF1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83922" y="820576"/>
            <a:ext cx="5508077" cy="8430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FCE443F1-8872-4F2D-9E2E-B6F6E1B56DF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651" y="484264"/>
            <a:ext cx="1400300" cy="48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596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173108" y="251508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pic>
        <p:nvPicPr>
          <p:cNvPr id="7" name="Symbol zastępczy obrazu 4" descr="Obraz zawierający płot, trawa, zewnętrzne, budynek&#10;&#10;Opis wygenerowany automatycznie">
            <a:extLst>
              <a:ext uri="{FF2B5EF4-FFF2-40B4-BE49-F238E27FC236}">
                <a16:creationId xmlns:a16="http://schemas.microsoft.com/office/drawing/2014/main" id="{A53E959F-1993-4C5C-A24A-2B020B85B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24" name="Grafika 23">
            <a:extLst>
              <a:ext uri="{FF2B5EF4-FFF2-40B4-BE49-F238E27FC236}">
                <a16:creationId xmlns:a16="http://schemas.microsoft.com/office/drawing/2014/main" id="{E4371656-3EDC-44B1-8767-6A293218C6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372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Symbol zastępczy obrazu 5">
            <a:extLst>
              <a:ext uri="{FF2B5EF4-FFF2-40B4-BE49-F238E27FC236}">
                <a16:creationId xmlns:a16="http://schemas.microsoft.com/office/drawing/2014/main" id="{8537EDB9-3850-4094-A888-6B8114FCB48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Prostokąt 24">
            <a:extLst>
              <a:ext uri="{FF2B5EF4-FFF2-40B4-BE49-F238E27FC236}">
                <a16:creationId xmlns:a16="http://schemas.microsoft.com/office/drawing/2014/main" id="{ACB7C131-16A0-4F5A-AE13-6E09D673E514}"/>
              </a:ext>
            </a:extLst>
          </p:cNvPr>
          <p:cNvSpPr/>
          <p:nvPr userDrawn="1"/>
        </p:nvSpPr>
        <p:spPr>
          <a:xfrm>
            <a:off x="-1" y="-5554"/>
            <a:ext cx="12191999" cy="5717296"/>
          </a:xfrm>
          <a:prstGeom prst="rect">
            <a:avLst/>
          </a:prstGeom>
          <a:solidFill>
            <a:srgbClr val="000000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26937"/>
              </a:solidFill>
            </a:endParaRPr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CFA3AB71-7B15-4E07-A174-3B0C509AB45E}"/>
              </a:ext>
            </a:extLst>
          </p:cNvPr>
          <p:cNvSpPr/>
          <p:nvPr userDrawn="1"/>
        </p:nvSpPr>
        <p:spPr>
          <a:xfrm>
            <a:off x="1" y="5684808"/>
            <a:ext cx="12192000" cy="1173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3365AB9A-5C84-4860-A22E-11682D27998C}"/>
              </a:ext>
            </a:extLst>
          </p:cNvPr>
          <p:cNvSpPr txBox="1"/>
          <p:nvPr userDrawn="1"/>
        </p:nvSpPr>
        <p:spPr>
          <a:xfrm flipH="1">
            <a:off x="1137827" y="6110360"/>
            <a:ext cx="3453249" cy="31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1100" b="1" spc="600" dirty="0">
                <a:solidFill>
                  <a:schemeClr val="tx2"/>
                </a:solidFill>
              </a:rPr>
              <a:t>ZAPRASZAMY NA:</a:t>
            </a:r>
          </a:p>
        </p:txBody>
      </p:sp>
      <p:sp>
        <p:nvSpPr>
          <p:cNvPr id="30" name="TextBox 8">
            <a:extLst>
              <a:ext uri="{FF2B5EF4-FFF2-40B4-BE49-F238E27FC236}">
                <a16:creationId xmlns:a16="http://schemas.microsoft.com/office/drawing/2014/main" id="{79C7E0AC-2DA7-40CF-8C61-A9D0487720B6}"/>
              </a:ext>
            </a:extLst>
          </p:cNvPr>
          <p:cNvSpPr txBox="1"/>
          <p:nvPr userDrawn="1"/>
        </p:nvSpPr>
        <p:spPr>
          <a:xfrm flipH="1">
            <a:off x="4245157" y="6152638"/>
            <a:ext cx="7078534" cy="257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800" dirty="0">
                <a:solidFill>
                  <a:schemeClr val="tx2"/>
                </a:solidFill>
              </a:rPr>
              <a:t>www.nfosigw.gov.pl                               NFOŚiGW                              Narodowy Fundusz Ochrony Środowiska i Gospodarki Wodnej</a:t>
            </a:r>
          </a:p>
        </p:txBody>
      </p:sp>
      <p:pic>
        <p:nvPicPr>
          <p:cNvPr id="31" name="Grafika 30">
            <a:extLst>
              <a:ext uri="{FF2B5EF4-FFF2-40B4-BE49-F238E27FC236}">
                <a16:creationId xmlns:a16="http://schemas.microsoft.com/office/drawing/2014/main" id="{1BB4A8D5-42FD-4A01-973A-A70C607F0F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57829" y="6140191"/>
            <a:ext cx="289359" cy="289359"/>
          </a:xfrm>
          <a:prstGeom prst="rect">
            <a:avLst/>
          </a:prstGeom>
        </p:spPr>
      </p:pic>
      <p:pic>
        <p:nvPicPr>
          <p:cNvPr id="32" name="Grafika 31">
            <a:extLst>
              <a:ext uri="{FF2B5EF4-FFF2-40B4-BE49-F238E27FC236}">
                <a16:creationId xmlns:a16="http://schemas.microsoft.com/office/drawing/2014/main" id="{EF8B1AB5-2BBF-4B61-AAA3-44CDF46571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12452" y="6155776"/>
            <a:ext cx="289359" cy="289359"/>
          </a:xfrm>
          <a:prstGeom prst="rect">
            <a:avLst/>
          </a:prstGeom>
        </p:spPr>
      </p:pic>
      <p:pic>
        <p:nvPicPr>
          <p:cNvPr id="33" name="Grafika 32">
            <a:extLst>
              <a:ext uri="{FF2B5EF4-FFF2-40B4-BE49-F238E27FC236}">
                <a16:creationId xmlns:a16="http://schemas.microsoft.com/office/drawing/2014/main" id="{204B1F51-A1AC-47DD-9912-6CFCBBF8C3F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03185" y="6140191"/>
            <a:ext cx="289359" cy="289359"/>
          </a:xfrm>
          <a:prstGeom prst="rect">
            <a:avLst/>
          </a:prstGeom>
        </p:spPr>
      </p:pic>
      <p:sp>
        <p:nvSpPr>
          <p:cNvPr id="39" name="Symbol zastępczy tekstu 17">
            <a:extLst>
              <a:ext uri="{FF2B5EF4-FFF2-40B4-BE49-F238E27FC236}">
                <a16:creationId xmlns:a16="http://schemas.microsoft.com/office/drawing/2014/main" id="{7D3BEF6A-D252-44DD-B53A-24359F9BF8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4166968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   |   +48 123 123 123   |   adres@nfosigw.gov.pl </a:t>
            </a:r>
          </a:p>
        </p:txBody>
      </p:sp>
      <p:grpSp>
        <p:nvGrpSpPr>
          <p:cNvPr id="14" name="Group 3">
            <a:extLst>
              <a:ext uri="{FF2B5EF4-FFF2-40B4-BE49-F238E27FC236}">
                <a16:creationId xmlns:a16="http://schemas.microsoft.com/office/drawing/2014/main" id="{E8E57204-B13E-47B9-B441-08579C0DDBF7}"/>
              </a:ext>
            </a:extLst>
          </p:cNvPr>
          <p:cNvGrpSpPr/>
          <p:nvPr userDrawn="1"/>
        </p:nvGrpSpPr>
        <p:grpSpPr>
          <a:xfrm>
            <a:off x="2058431" y="2665080"/>
            <a:ext cx="8578866" cy="1270471"/>
            <a:chOff x="6427107" y="770951"/>
            <a:chExt cx="8578866" cy="1270471"/>
          </a:xfrm>
        </p:grpSpPr>
        <p:sp>
          <p:nvSpPr>
            <p:cNvPr id="15" name="TextBox 4">
              <a:extLst>
                <a:ext uri="{FF2B5EF4-FFF2-40B4-BE49-F238E27FC236}">
                  <a16:creationId xmlns:a16="http://schemas.microsoft.com/office/drawing/2014/main" id="{71104D7A-6150-439D-B280-03F87423CCDE}"/>
                </a:ext>
              </a:extLst>
            </p:cNvPr>
            <p:cNvSpPr txBox="1"/>
            <p:nvPr/>
          </p:nvSpPr>
          <p:spPr>
            <a:xfrm>
              <a:off x="6427107" y="770951"/>
              <a:ext cx="857886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6600" b="1" dirty="0">
                  <a:solidFill>
                    <a:schemeClr val="bg1"/>
                  </a:solidFill>
                  <a:latin typeface="+mj-lt"/>
                </a:rPr>
                <a:t>Dziękuję za uwagę</a:t>
              </a:r>
              <a:endParaRPr lang="en-US" sz="6600" b="1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6" name="Right Triangle 5">
              <a:extLst>
                <a:ext uri="{FF2B5EF4-FFF2-40B4-BE49-F238E27FC236}">
                  <a16:creationId xmlns:a16="http://schemas.microsoft.com/office/drawing/2014/main" id="{E7398576-06DC-4D47-AFBC-B29EAC92DC31}"/>
                </a:ext>
              </a:extLst>
            </p:cNvPr>
            <p:cNvSpPr/>
            <p:nvPr/>
          </p:nvSpPr>
          <p:spPr>
            <a:xfrm rot="5400000">
              <a:off x="6577427" y="1789745"/>
              <a:ext cx="257609" cy="245745"/>
            </a:xfrm>
            <a:prstGeom prst="rtTriangle">
              <a:avLst/>
            </a:prstGeom>
            <a:solidFill>
              <a:srgbClr val="026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94972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12020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6307516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413009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8777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42078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70518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58469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982173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01993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74334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8196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00549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0130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32120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Symbol zastępczy obrazu 7" descr="Obraz zawierający zewnętrzne, przyroda, trawa, woda&#10;&#10;Opis wygenerowany automatycznie">
            <a:extLst>
              <a:ext uri="{FF2B5EF4-FFF2-40B4-BE49-F238E27FC236}">
                <a16:creationId xmlns:a16="http://schemas.microsoft.com/office/drawing/2014/main" id="{A4AF3A21-D697-4C3E-A860-242EB0C0C4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6" r="29740"/>
          <a:stretch/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sp>
        <p:nvSpPr>
          <p:cNvPr id="20" name="Symbol zastępczy tekstu 18">
            <a:extLst>
              <a:ext uri="{FF2B5EF4-FFF2-40B4-BE49-F238E27FC236}">
                <a16:creationId xmlns:a16="http://schemas.microsoft.com/office/drawing/2014/main" id="{41379729-947D-4A4B-B2BE-C202D1EC1E5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1069" y="2056613"/>
            <a:ext cx="7644281" cy="3963187"/>
          </a:xfrm>
          <a:prstGeom prst="rect">
            <a:avLst/>
          </a:prstGeom>
        </p:spPr>
        <p:txBody>
          <a:bodyPr numCol="1" spcCol="720000"/>
          <a:lstStyle>
            <a:lvl1pPr marL="0" indent="0" algn="just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lvl="0"/>
            <a:r>
              <a:rPr lang="pl-PL" dirty="0" err="1"/>
              <a:t>Lorem</a:t>
            </a:r>
            <a:r>
              <a:rPr lang="pl-PL" dirty="0"/>
              <a:t> </a:t>
            </a:r>
            <a:r>
              <a:rPr lang="pl-PL" dirty="0" err="1"/>
              <a:t>ipsum</a:t>
            </a:r>
            <a:r>
              <a:rPr lang="pl-PL" dirty="0"/>
              <a:t> </a:t>
            </a:r>
            <a:r>
              <a:rPr lang="pl-PL" dirty="0" err="1"/>
              <a:t>dolor</a:t>
            </a:r>
            <a:r>
              <a:rPr lang="pl-PL" dirty="0"/>
              <a:t> sit </a:t>
            </a:r>
            <a:r>
              <a:rPr lang="pl-PL" dirty="0" err="1"/>
              <a:t>amet</a:t>
            </a:r>
            <a:r>
              <a:rPr lang="pl-PL" dirty="0"/>
              <a:t>, </a:t>
            </a:r>
            <a:r>
              <a:rPr lang="pl-PL" dirty="0" err="1"/>
              <a:t>consectetur</a:t>
            </a:r>
            <a:r>
              <a:rPr lang="pl-PL" dirty="0"/>
              <a:t> </a:t>
            </a:r>
            <a:r>
              <a:rPr lang="pl-PL" dirty="0" err="1"/>
              <a:t>adipiscing</a:t>
            </a:r>
            <a:r>
              <a:rPr lang="pl-PL" dirty="0"/>
              <a:t> elit, </a:t>
            </a:r>
            <a:r>
              <a:rPr lang="pl-PL" dirty="0" err="1"/>
              <a:t>sed</a:t>
            </a:r>
            <a:r>
              <a:rPr lang="pl-PL" dirty="0"/>
              <a:t> do </a:t>
            </a:r>
            <a:r>
              <a:rPr lang="pl-PL" dirty="0" err="1"/>
              <a:t>eiusmod</a:t>
            </a:r>
            <a:r>
              <a:rPr lang="pl-PL" dirty="0"/>
              <a:t> </a:t>
            </a:r>
            <a:r>
              <a:rPr lang="pl-PL" dirty="0" err="1"/>
              <a:t>tempor</a:t>
            </a:r>
            <a:r>
              <a:rPr lang="pl-PL" dirty="0"/>
              <a:t> </a:t>
            </a:r>
            <a:r>
              <a:rPr lang="pl-PL" dirty="0" err="1"/>
              <a:t>incididunt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labore</a:t>
            </a:r>
            <a:r>
              <a:rPr lang="pl-PL" dirty="0"/>
              <a:t> et </a:t>
            </a:r>
            <a:r>
              <a:rPr lang="pl-PL" dirty="0" err="1"/>
              <a:t>dolore</a:t>
            </a:r>
            <a:r>
              <a:rPr lang="pl-PL" dirty="0"/>
              <a:t> </a:t>
            </a:r>
            <a:r>
              <a:rPr lang="pl-PL" dirty="0" err="1"/>
              <a:t>magna</a:t>
            </a:r>
            <a:r>
              <a:rPr lang="pl-PL" dirty="0"/>
              <a:t> </a:t>
            </a:r>
            <a:r>
              <a:rPr lang="pl-PL" dirty="0" err="1"/>
              <a:t>aliqua</a:t>
            </a:r>
            <a:r>
              <a:rPr lang="pl-PL" dirty="0"/>
              <a:t>.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enim</a:t>
            </a:r>
            <a:r>
              <a:rPr lang="pl-PL" dirty="0"/>
              <a:t> ad </a:t>
            </a:r>
            <a:r>
              <a:rPr lang="pl-PL" dirty="0" err="1"/>
              <a:t>minim</a:t>
            </a:r>
            <a:r>
              <a:rPr lang="pl-PL" dirty="0"/>
              <a:t> </a:t>
            </a:r>
            <a:r>
              <a:rPr lang="pl-PL" dirty="0" err="1"/>
              <a:t>veniam</a:t>
            </a:r>
            <a:r>
              <a:rPr lang="pl-PL" dirty="0"/>
              <a:t>, </a:t>
            </a:r>
            <a:r>
              <a:rPr lang="pl-PL" dirty="0" err="1"/>
              <a:t>quis</a:t>
            </a:r>
            <a:r>
              <a:rPr lang="pl-PL" dirty="0"/>
              <a:t> </a:t>
            </a:r>
            <a:r>
              <a:rPr lang="pl-PL" dirty="0" err="1"/>
              <a:t>nostrud</a:t>
            </a:r>
            <a:r>
              <a:rPr lang="pl-PL" dirty="0"/>
              <a:t> </a:t>
            </a:r>
            <a:r>
              <a:rPr lang="pl-PL" dirty="0" err="1"/>
              <a:t>exercitation</a:t>
            </a:r>
            <a:r>
              <a:rPr lang="pl-PL" dirty="0"/>
              <a:t> </a:t>
            </a:r>
            <a:r>
              <a:rPr lang="pl-PL" dirty="0" err="1"/>
              <a:t>ullamco</a:t>
            </a:r>
            <a:r>
              <a:rPr lang="pl-PL" dirty="0"/>
              <a:t> </a:t>
            </a:r>
            <a:r>
              <a:rPr lang="pl-PL" dirty="0" err="1"/>
              <a:t>laboris</a:t>
            </a:r>
            <a:r>
              <a:rPr lang="pl-PL" dirty="0"/>
              <a:t> </a:t>
            </a:r>
            <a:r>
              <a:rPr lang="pl-PL" dirty="0" err="1"/>
              <a:t>nisi</a:t>
            </a:r>
            <a:r>
              <a:rPr lang="pl-PL" dirty="0"/>
              <a:t> </a:t>
            </a:r>
            <a:r>
              <a:rPr lang="pl-PL" dirty="0" err="1"/>
              <a:t>ut</a:t>
            </a:r>
            <a:r>
              <a:rPr lang="pl-PL" dirty="0"/>
              <a:t> </a:t>
            </a:r>
            <a:r>
              <a:rPr lang="pl-PL" dirty="0" err="1"/>
              <a:t>aliquip</a:t>
            </a:r>
            <a:r>
              <a:rPr lang="pl-PL" dirty="0"/>
              <a:t> ex </a:t>
            </a:r>
            <a:r>
              <a:rPr lang="pl-PL" dirty="0" err="1"/>
              <a:t>ea</a:t>
            </a:r>
            <a:r>
              <a:rPr lang="pl-PL" dirty="0"/>
              <a:t> </a:t>
            </a:r>
            <a:r>
              <a:rPr lang="pl-PL" dirty="0" err="1"/>
              <a:t>commodo</a:t>
            </a:r>
            <a:r>
              <a:rPr lang="pl-PL" dirty="0"/>
              <a:t> </a:t>
            </a:r>
            <a:r>
              <a:rPr lang="pl-PL" dirty="0" err="1"/>
              <a:t>consequat</a:t>
            </a:r>
            <a:r>
              <a:rPr lang="pl-PL" dirty="0"/>
              <a:t>. </a:t>
            </a: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27CCB7B9-05FC-415D-8FA3-617F4B3E7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499" y="484264"/>
            <a:ext cx="1400300" cy="48558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608" y="5869122"/>
            <a:ext cx="944150" cy="6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550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6">
            <a:extLst>
              <a:ext uri="{FF2B5EF4-FFF2-40B4-BE49-F238E27FC236}">
                <a16:creationId xmlns:a16="http://schemas.microsoft.com/office/drawing/2014/main" id="{2D26AFAA-D35B-4B54-BCB4-B76285B0E838}"/>
              </a:ext>
            </a:extLst>
          </p:cNvPr>
          <p:cNvSpPr/>
          <p:nvPr userDrawn="1"/>
        </p:nvSpPr>
        <p:spPr>
          <a:xfrm rot="5400000">
            <a:off x="580080" y="944002"/>
            <a:ext cx="290989" cy="290989"/>
          </a:xfrm>
          <a:prstGeom prst="rtTriangle">
            <a:avLst/>
          </a:prstGeom>
          <a:solidFill>
            <a:srgbClr val="0269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12" name="Symbol zastępczy tekstu 10">
            <a:extLst>
              <a:ext uri="{FF2B5EF4-FFF2-40B4-BE49-F238E27FC236}">
                <a16:creationId xmlns:a16="http://schemas.microsoft.com/office/drawing/2014/main" id="{ECF1B017-D1E0-403C-BD68-C2EFFF099F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4097" y="391951"/>
            <a:ext cx="6253162" cy="628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rgbClr val="5A5A5A"/>
                </a:solidFill>
              </a:defRPr>
            </a:lvl1pPr>
          </a:lstStyle>
          <a:p>
            <a:pPr lvl="0"/>
            <a:r>
              <a:rPr lang="pl-PL" dirty="0"/>
              <a:t>Tytuł slajdu</a:t>
            </a:r>
          </a:p>
        </p:txBody>
      </p:sp>
      <p:pic>
        <p:nvPicPr>
          <p:cNvPr id="7" name="Symbol zastępczy obrazu 4" descr="Obraz zawierający płot, trawa, zewnętrzne, budynek&#10;&#10;Opis wygenerowany automatycznie">
            <a:extLst>
              <a:ext uri="{FF2B5EF4-FFF2-40B4-BE49-F238E27FC236}">
                <a16:creationId xmlns:a16="http://schemas.microsoft.com/office/drawing/2014/main" id="{A53E959F-1993-4C5C-A24A-2B020B85BB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1" r="15761"/>
          <a:stretch>
            <a:fillRect/>
          </a:stretch>
        </p:blipFill>
        <p:spPr>
          <a:xfrm>
            <a:off x="9550399" y="0"/>
            <a:ext cx="2641602" cy="6858000"/>
          </a:xfrm>
          <a:custGeom>
            <a:avLst/>
            <a:gdLst>
              <a:gd name="connsiteX0" fmla="*/ 0 w 2641602"/>
              <a:gd name="connsiteY0" fmla="*/ 0 h 6858000"/>
              <a:gd name="connsiteX1" fmla="*/ 2641602 w 2641602"/>
              <a:gd name="connsiteY1" fmla="*/ 0 h 6858000"/>
              <a:gd name="connsiteX2" fmla="*/ 2641602 w 2641602"/>
              <a:gd name="connsiteY2" fmla="*/ 6858000 h 6858000"/>
              <a:gd name="connsiteX3" fmla="*/ 0 w 26416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1602" h="6858000">
                <a:moveTo>
                  <a:pt x="0" y="0"/>
                </a:moveTo>
                <a:lnTo>
                  <a:pt x="2641602" y="0"/>
                </a:lnTo>
                <a:lnTo>
                  <a:pt x="26416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45" name="Symbol zastępczy tekstu 17">
            <a:extLst>
              <a:ext uri="{FF2B5EF4-FFF2-40B4-BE49-F238E27FC236}">
                <a16:creationId xmlns:a16="http://schemas.microsoft.com/office/drawing/2014/main" id="{81A1E51E-970E-4D33-881D-5B92172D63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2713" y="2357725"/>
            <a:ext cx="489358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1</a:t>
            </a:r>
          </a:p>
        </p:txBody>
      </p:sp>
      <p:sp>
        <p:nvSpPr>
          <p:cNvPr id="47" name="Symbol zastępczy tekstu 17">
            <a:extLst>
              <a:ext uri="{FF2B5EF4-FFF2-40B4-BE49-F238E27FC236}">
                <a16:creationId xmlns:a16="http://schemas.microsoft.com/office/drawing/2014/main" id="{3EE3BE56-B338-4568-9341-5EB6095C1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5075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2</a:t>
            </a:r>
          </a:p>
        </p:txBody>
      </p:sp>
      <p:sp>
        <p:nvSpPr>
          <p:cNvPr id="49" name="Symbol zastępczy tekstu 17">
            <a:extLst>
              <a:ext uri="{FF2B5EF4-FFF2-40B4-BE49-F238E27FC236}">
                <a16:creationId xmlns:a16="http://schemas.microsoft.com/office/drawing/2014/main" id="{6152D0AF-85E2-4345-BBBB-F228E0D51BE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56666" y="4330967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4</a:t>
            </a:r>
          </a:p>
        </p:txBody>
      </p:sp>
      <p:sp>
        <p:nvSpPr>
          <p:cNvPr id="51" name="Symbol zastępczy tekstu 17">
            <a:extLst>
              <a:ext uri="{FF2B5EF4-FFF2-40B4-BE49-F238E27FC236}">
                <a16:creationId xmlns:a16="http://schemas.microsoft.com/office/drawing/2014/main" id="{26A7DCAC-6BF3-4CF2-A29D-76D18B62E7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56666" y="2358716"/>
            <a:ext cx="640897" cy="8940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026937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3</a:t>
            </a:r>
          </a:p>
        </p:txBody>
      </p:sp>
      <p:sp>
        <p:nvSpPr>
          <p:cNvPr id="55" name="Symbol zastępczy tekstu 23">
            <a:extLst>
              <a:ext uri="{FF2B5EF4-FFF2-40B4-BE49-F238E27FC236}">
                <a16:creationId xmlns:a16="http://schemas.microsoft.com/office/drawing/2014/main" id="{51845B07-76AA-47DD-A71E-893C30B130B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317705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6" name="Symbol zastępczy tekstu 23">
            <a:extLst>
              <a:ext uri="{FF2B5EF4-FFF2-40B4-BE49-F238E27FC236}">
                <a16:creationId xmlns:a16="http://schemas.microsoft.com/office/drawing/2014/main" id="{2094830B-DAF0-46C8-821F-3E82287067B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317705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7" name="Symbol zastępczy tekstu 23">
            <a:extLst>
              <a:ext uri="{FF2B5EF4-FFF2-40B4-BE49-F238E27FC236}">
                <a16:creationId xmlns:a16="http://schemas.microsoft.com/office/drawing/2014/main" id="{E22C6660-79B1-4297-A53E-13FB2C1696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44301" y="2789408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8" name="Symbol zastępczy tekstu 23">
            <a:extLst>
              <a:ext uri="{FF2B5EF4-FFF2-40B4-BE49-F238E27FC236}">
                <a16:creationId xmlns:a16="http://schemas.microsoft.com/office/drawing/2014/main" id="{811EA9EF-CC9B-49D4-B139-F63DB1A8F0F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44301" y="4781135"/>
            <a:ext cx="2204356" cy="96344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100">
                <a:solidFill>
                  <a:srgbClr val="5A5A5A"/>
                </a:solidFill>
              </a:defRPr>
            </a:lvl1pPr>
            <a:lvl2pPr>
              <a:defRPr sz="1100">
                <a:solidFill>
                  <a:srgbClr val="5A5A5A"/>
                </a:solidFill>
              </a:defRPr>
            </a:lvl2pPr>
            <a:lvl3pPr>
              <a:defRPr sz="1100">
                <a:solidFill>
                  <a:srgbClr val="5A5A5A"/>
                </a:solidFill>
              </a:defRPr>
            </a:lvl3pPr>
            <a:lvl4pPr>
              <a:defRPr sz="1100">
                <a:solidFill>
                  <a:srgbClr val="5A5A5A"/>
                </a:solidFill>
              </a:defRPr>
            </a:lvl4pPr>
            <a:lvl5pPr>
              <a:defRPr sz="1100">
                <a:solidFill>
                  <a:srgbClr val="5A5A5A"/>
                </a:solidFill>
              </a:defRPr>
            </a:lvl5pPr>
          </a:lstStyle>
          <a:p>
            <a:pPr algn="just">
              <a:lnSpc>
                <a:spcPct val="150000"/>
              </a:lnSpc>
            </a:pP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ipsum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dolor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sit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amet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consectetur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adipiscing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elit,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sed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do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eiusmod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tempor</a:t>
            </a:r>
            <a:r>
              <a:rPr lang="pl-PL" sz="11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pl-PL" sz="1100" dirty="0" err="1">
                <a:solidFill>
                  <a:schemeClr val="tx2">
                    <a:lumMod val="90000"/>
                    <a:lumOff val="10000"/>
                  </a:schemeClr>
                </a:solidFill>
              </a:rPr>
              <a:t>incididun</a:t>
            </a:r>
            <a:endParaRPr lang="en-US" sz="11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60" name="Symbol zastępczy tekstu 10">
            <a:extLst>
              <a:ext uri="{FF2B5EF4-FFF2-40B4-BE49-F238E27FC236}">
                <a16:creationId xmlns:a16="http://schemas.microsoft.com/office/drawing/2014/main" id="{065DAFB9-A21E-4E2F-AE2B-0D7D2E6D38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326958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1</a:t>
            </a:r>
          </a:p>
        </p:txBody>
      </p:sp>
      <p:sp>
        <p:nvSpPr>
          <p:cNvPr id="62" name="Symbol zastępczy tekstu 10">
            <a:extLst>
              <a:ext uri="{FF2B5EF4-FFF2-40B4-BE49-F238E27FC236}">
                <a16:creationId xmlns:a16="http://schemas.microsoft.com/office/drawing/2014/main" id="{DAE53025-E836-403B-823D-765258B75208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326958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2</a:t>
            </a:r>
          </a:p>
        </p:txBody>
      </p:sp>
      <p:sp>
        <p:nvSpPr>
          <p:cNvPr id="65" name="Symbol zastępczy tekstu 10">
            <a:extLst>
              <a:ext uri="{FF2B5EF4-FFF2-40B4-BE49-F238E27FC236}">
                <a16:creationId xmlns:a16="http://schemas.microsoft.com/office/drawing/2014/main" id="{C57FA426-6271-4780-86BA-837F1ED596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44763" y="2380359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3</a:t>
            </a:r>
          </a:p>
        </p:txBody>
      </p:sp>
      <p:sp>
        <p:nvSpPr>
          <p:cNvPr id="66" name="Symbol zastępczy tekstu 10">
            <a:extLst>
              <a:ext uri="{FF2B5EF4-FFF2-40B4-BE49-F238E27FC236}">
                <a16:creationId xmlns:a16="http://schemas.microsoft.com/office/drawing/2014/main" id="{58D9F231-BFA4-46D6-9713-99F3EB31E90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44763" y="4333832"/>
            <a:ext cx="2488653" cy="3693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5A5A5A"/>
                </a:solidFill>
                <a:latin typeface="+mj-lt"/>
              </a:defRPr>
            </a:lvl1pPr>
          </a:lstStyle>
          <a:p>
            <a:pPr lvl="0"/>
            <a:r>
              <a:rPr lang="pl-PL" dirty="0"/>
              <a:t>Działanie 4</a:t>
            </a:r>
          </a:p>
        </p:txBody>
      </p:sp>
      <p:pic>
        <p:nvPicPr>
          <p:cNvPr id="24" name="Grafika 23">
            <a:extLst>
              <a:ext uri="{FF2B5EF4-FFF2-40B4-BE49-F238E27FC236}">
                <a16:creationId xmlns:a16="http://schemas.microsoft.com/office/drawing/2014/main" id="{E4371656-3EDC-44B1-8767-6A293218C62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0399" y="487045"/>
            <a:ext cx="1400400" cy="482807"/>
          </a:xfrm>
          <a:prstGeom prst="rect">
            <a:avLst/>
          </a:prstGeom>
        </p:spPr>
      </p:pic>
      <p:pic>
        <p:nvPicPr>
          <p:cNvPr id="23" name="Obraz 22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7608" y="5869122"/>
            <a:ext cx="944150" cy="68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7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ymbol zastępczy obrazu 11" descr="Obraz zawierający siedzi, małe, stół, tort&#10;&#10;Opis wygenerowany automatycznie">
            <a:extLst>
              <a:ext uri="{FF2B5EF4-FFF2-40B4-BE49-F238E27FC236}">
                <a16:creationId xmlns:a16="http://schemas.microsoft.com/office/drawing/2014/main" id="{163103A3-3791-4999-AFB9-C21720F848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754A1D70-DBBD-424C-8528-6E25B66EB2A1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000000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13" name="Tytuł 1">
            <a:extLst>
              <a:ext uri="{FF2B5EF4-FFF2-40B4-BE49-F238E27FC236}">
                <a16:creationId xmlns:a16="http://schemas.microsoft.com/office/drawing/2014/main" id="{E2709DCA-B701-4456-84DD-7470D98BF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8250" y="3961186"/>
            <a:ext cx="9705975" cy="830997"/>
          </a:xfrm>
          <a:prstGeom prst="rect">
            <a:avLst/>
          </a:prstGeom>
        </p:spPr>
        <p:txBody>
          <a:bodyPr/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pl-PL" dirty="0"/>
              <a:t>Tytuł prezentacji</a:t>
            </a:r>
          </a:p>
        </p:txBody>
      </p:sp>
      <p:sp>
        <p:nvSpPr>
          <p:cNvPr id="26" name="Symbol zastępczy tekstu 17">
            <a:extLst>
              <a:ext uri="{FF2B5EF4-FFF2-40B4-BE49-F238E27FC236}">
                <a16:creationId xmlns:a16="http://schemas.microsoft.com/office/drawing/2014/main" id="{62EE1355-2ABF-47FD-814D-F8DDE58268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" y="597973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Imię i Nazwisko</a:t>
            </a:r>
          </a:p>
        </p:txBody>
      </p:sp>
      <p:sp>
        <p:nvSpPr>
          <p:cNvPr id="28" name="Symbol zastępczy tekstu 17">
            <a:extLst>
              <a:ext uri="{FF2B5EF4-FFF2-40B4-BE49-F238E27FC236}">
                <a16:creationId xmlns:a16="http://schemas.microsoft.com/office/drawing/2014/main" id="{6B9D628A-F91B-483D-A0C2-1AAF15C0FF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6356620"/>
            <a:ext cx="12191998" cy="3584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spc="0">
                <a:solidFill>
                  <a:schemeClr val="bg1"/>
                </a:solidFill>
                <a:latin typeface="+mj-lt"/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>
              <a:defRPr sz="12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pl-PL" dirty="0"/>
              <a:t>Miejscowość, dzień miesiąc rok</a:t>
            </a: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937632B5-02BA-44F3-922F-23420D93A2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3253" y="606151"/>
            <a:ext cx="4009487" cy="266453"/>
          </a:xfrm>
          <a:prstGeom prst="rect">
            <a:avLst/>
          </a:prstGeom>
        </p:spPr>
      </p:pic>
      <p:pic>
        <p:nvPicPr>
          <p:cNvPr id="15" name="Grafika 14">
            <a:extLst>
              <a:ext uri="{FF2B5EF4-FFF2-40B4-BE49-F238E27FC236}">
                <a16:creationId xmlns:a16="http://schemas.microsoft.com/office/drawing/2014/main" id="{D4D69E7E-9C13-4C97-8A55-D72FF089218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023" y="507700"/>
            <a:ext cx="3450923" cy="1196691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281" y="602866"/>
            <a:ext cx="1524001" cy="110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0143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304815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60963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91444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219261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67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6473601"/>
            <a:ext cx="12192001" cy="389467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pPr algn="ctr"/>
            <a:r>
              <a:rPr lang="pl-PL" sz="1333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477" y="769105"/>
            <a:ext cx="3571359" cy="8606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89051995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84734" y="2107965"/>
            <a:ext cx="7071161" cy="437750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6665512"/>
            <a:ext cx="11889097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6ED4D93C-D52A-89A8-7136-FC8E44A8A0C1}"/>
              </a:ext>
            </a:extLst>
          </p:cNvPr>
          <p:cNvGrpSpPr/>
          <p:nvPr userDrawn="1"/>
        </p:nvGrpSpPr>
        <p:grpSpPr>
          <a:xfrm>
            <a:off x="10170575" y="6217"/>
            <a:ext cx="1718523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309EA9E4-559A-4F17-310B-3B4EF00B8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1C1BEBF8-50CB-0AB1-81BE-B7DA4BE70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1935172" y="6639153"/>
            <a:ext cx="172161" cy="215444"/>
          </a:xfrm>
          <a:prstGeom prst="rect">
            <a:avLst/>
          </a:prstGeom>
          <a:ln w="12700">
            <a:miter lim="400000"/>
          </a:ln>
        </p:spPr>
        <p:txBody>
          <a:bodyPr wrap="none" lIns="30479" rIns="3047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sz="800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sz="8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334314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481542" y="2937934"/>
            <a:ext cx="5181601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1542" y="1937809"/>
            <a:ext cx="5181601" cy="100012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1pPr>
            <a:lvl2pPr marL="0" indent="304815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2pPr>
            <a:lvl3pPr marL="0" indent="60963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3pPr>
            <a:lvl4pPr marL="0" indent="914446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4pPr>
            <a:lvl5pPr marL="0" indent="1219261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441696873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67" b="1" i="0"/>
            </a:lvl1pPr>
            <a:lvl2pPr marL="527076" indent="-222261">
              <a:spcBef>
                <a:spcPts val="400"/>
              </a:spcBef>
              <a:defRPr sz="1867" b="1" i="0"/>
            </a:lvl2pPr>
            <a:lvl3pPr marL="823000" indent="-213370">
              <a:spcBef>
                <a:spcPts val="400"/>
              </a:spcBef>
              <a:defRPr sz="1867" b="1" i="0"/>
            </a:lvl3pPr>
            <a:lvl4pPr marL="1151524" indent="-237079">
              <a:spcBef>
                <a:spcPts val="400"/>
              </a:spcBef>
              <a:defRPr sz="1867" b="1" i="0"/>
            </a:lvl4pPr>
            <a:lvl5pPr marL="1456339" indent="-237079">
              <a:spcBef>
                <a:spcPts val="400"/>
              </a:spcBef>
              <a:defRPr sz="1867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499933196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23408"/>
            <a:ext cx="2693459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1600" b="1" i="0"/>
            </a:lvl1pPr>
            <a:lvl2pPr marL="0" indent="304815">
              <a:spcBef>
                <a:spcPts val="333"/>
              </a:spcBef>
              <a:buSzTx/>
              <a:buFontTx/>
              <a:buNone/>
              <a:defRPr sz="1600" b="1" i="0"/>
            </a:lvl2pPr>
            <a:lvl3pPr marL="0" indent="609630">
              <a:spcBef>
                <a:spcPts val="333"/>
              </a:spcBef>
              <a:buSzTx/>
              <a:buFontTx/>
              <a:buNone/>
              <a:defRPr sz="1600" b="1" i="0"/>
            </a:lvl3pPr>
            <a:lvl4pPr marL="0" indent="914446">
              <a:spcBef>
                <a:spcPts val="333"/>
              </a:spcBef>
              <a:buSzTx/>
              <a:buFontTx/>
              <a:buNone/>
              <a:defRPr sz="1600" b="1" i="0"/>
            </a:lvl4pPr>
            <a:lvl5pPr marL="0" indent="1219261">
              <a:spcBef>
                <a:spcPts val="333"/>
              </a:spcBef>
              <a:buSzTx/>
              <a:buFontTx/>
              <a:buNone/>
              <a:defRPr sz="16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096684" y="1023408"/>
            <a:ext cx="2694517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2400"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756549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801161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517093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24" y="3386790"/>
            <a:ext cx="2960711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15486975"/>
      </p:ext>
    </p:extLst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35" y="3485737"/>
            <a:ext cx="260619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88591574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024" y="2875021"/>
            <a:ext cx="2016353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875820050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6623765"/>
            <a:ext cx="12192000" cy="24621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6833487"/>
      </p:ext>
    </p:extLst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4734" y="2107965"/>
            <a:ext cx="7071161" cy="43775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68709187"/>
      </p:ext>
    </p:extLst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2728" y="1639852"/>
            <a:ext cx="7289926" cy="521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609076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5344353" y="1188852"/>
            <a:ext cx="6847647" cy="52650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00898520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24" y="3386790"/>
            <a:ext cx="2960711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55131504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35" y="3485737"/>
            <a:ext cx="260619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50696610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701525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024" y="2875021"/>
            <a:ext cx="2016353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39811460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3864196" y="3537071"/>
            <a:ext cx="6535698" cy="238902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395180"/>
      </p:ext>
    </p:extLst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262207"/>
      </p:ext>
    </p:extLst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0540369"/>
      </p:ext>
    </p:extLst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504786"/>
      </p:ext>
    </p:extLst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290001"/>
      </p:ext>
    </p:extLst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6637639" y="1747520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5672667" y="1566333"/>
            <a:ext cx="846667" cy="846667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871313" y="4355377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906341" y="4174191"/>
            <a:ext cx="846667" cy="846667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7731013" y="4355377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6766041" y="4174191"/>
            <a:ext cx="846667" cy="846667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4329674" y="2938058"/>
            <a:ext cx="353265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4459144" y="448734"/>
            <a:ext cx="327371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 dirty="0"/>
              <a:t>Kolor </a:t>
            </a:r>
            <a:r>
              <a:rPr sz="1667" dirty="0" err="1"/>
              <a:t>główny</a:t>
            </a:r>
            <a:endParaRPr sz="1667"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5186623" y="810542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sz="1200" dirty="0" err="1"/>
              <a:t>Wersja</a:t>
            </a:r>
            <a:r>
              <a:rPr sz="1200" dirty="0"/>
              <a:t> </a:t>
            </a:r>
            <a:r>
              <a:rPr sz="1200" dirty="0" err="1"/>
              <a:t>koloru</a:t>
            </a:r>
            <a:r>
              <a:rPr sz="1200" dirty="0"/>
              <a:t> </a:t>
            </a:r>
            <a:r>
              <a:rPr sz="1200" dirty="0" err="1"/>
              <a:t>turkusowego</a:t>
            </a:r>
            <a:r>
              <a:rPr sz="1200" dirty="0"/>
              <a:t> </a:t>
            </a:r>
            <a:r>
              <a:rPr sz="1200" dirty="0" err="1"/>
              <a:t>używana</a:t>
            </a:r>
            <a:r>
              <a:rPr sz="1200" dirty="0"/>
              <a:t> w </a:t>
            </a:r>
            <a:r>
              <a:rPr sz="1200" dirty="0" err="1"/>
              <a:t>prezentacji</a:t>
            </a:r>
            <a:endParaRPr sz="1200"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573760" y="3378047"/>
            <a:ext cx="3044481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sz="1200" dirty="0"/>
              <a:t>W </a:t>
            </a:r>
            <a:r>
              <a:rPr sz="1200" dirty="0" err="1"/>
              <a:t>wykresach</a:t>
            </a:r>
            <a:r>
              <a:rPr sz="1200" dirty="0"/>
              <a:t>, </a:t>
            </a:r>
            <a:r>
              <a:rPr sz="1200" dirty="0" err="1"/>
              <a:t>tabelach</a:t>
            </a:r>
            <a:r>
              <a:rPr sz="1200" dirty="0"/>
              <a:t> </a:t>
            </a:r>
            <a:r>
              <a:rPr sz="1200" dirty="0" err="1"/>
              <a:t>dopuszcza</a:t>
            </a:r>
            <a:r>
              <a:rPr sz="1200" dirty="0"/>
              <a:t> </a:t>
            </a:r>
            <a:r>
              <a:rPr sz="1200" dirty="0" err="1"/>
              <a:t>się</a:t>
            </a:r>
            <a:r>
              <a:rPr sz="1200" dirty="0"/>
              <a:t> </a:t>
            </a:r>
            <a:r>
              <a:rPr sz="1200" dirty="0" err="1"/>
              <a:t>stosowanie</a:t>
            </a:r>
            <a:r>
              <a:rPr sz="1200" dirty="0"/>
              <a:t> </a:t>
            </a:r>
            <a:r>
              <a:rPr sz="1200" dirty="0" err="1"/>
              <a:t>poniższych</a:t>
            </a:r>
            <a:r>
              <a:rPr sz="1200" dirty="0"/>
              <a:t> </a:t>
            </a:r>
            <a:r>
              <a:rPr sz="1200" dirty="0" err="1"/>
              <a:t>kolorów</a:t>
            </a:r>
            <a:endParaRPr sz="1200" dirty="0"/>
          </a:p>
        </p:txBody>
      </p:sp>
    </p:spTree>
    <p:extLst>
      <p:ext uri="{BB962C8B-B14F-4D97-AF65-F5344CB8AC3E}">
        <p14:creationId xmlns:p14="http://schemas.microsoft.com/office/powerpoint/2010/main" val="3380535805"/>
      </p:ext>
    </p:extLst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824722"/>
      </p:ext>
    </p:extLst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304800" y="182033"/>
            <a:ext cx="2005543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304800" y="956734"/>
            <a:ext cx="2005543" cy="31273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1400"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28300072"/>
      </p:ext>
    </p:extLst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194859" y="3200400"/>
            <a:ext cx="3657601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194859" y="408517"/>
            <a:ext cx="3657601" cy="27432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4859" y="3578225"/>
            <a:ext cx="3657601" cy="5365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933" b="1" i="0"/>
            </a:lvl1pPr>
            <a:lvl2pPr marL="0" indent="304815">
              <a:spcBef>
                <a:spcPts val="200"/>
              </a:spcBef>
              <a:buSzTx/>
              <a:buFontTx/>
              <a:buNone/>
              <a:defRPr sz="933" b="1" i="0"/>
            </a:lvl2pPr>
            <a:lvl3pPr marL="0" indent="609630">
              <a:spcBef>
                <a:spcPts val="200"/>
              </a:spcBef>
              <a:buSzTx/>
              <a:buFontTx/>
              <a:buNone/>
              <a:defRPr sz="933" b="1" i="0"/>
            </a:lvl3pPr>
            <a:lvl4pPr marL="0" indent="914446">
              <a:spcBef>
                <a:spcPts val="200"/>
              </a:spcBef>
              <a:buSzTx/>
              <a:buFontTx/>
              <a:buNone/>
              <a:defRPr sz="933" b="1" i="0"/>
            </a:lvl4pPr>
            <a:lvl5pPr marL="0" indent="1219261">
              <a:spcBef>
                <a:spcPts val="200"/>
              </a:spcBef>
              <a:buSzTx/>
              <a:buFontTx/>
              <a:buNone/>
              <a:defRPr sz="933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0295163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20708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06423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1pPr>
            <a:lvl2pPr marL="0" indent="304815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2pPr>
            <a:lvl3pPr marL="0" indent="609630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3pPr>
            <a:lvl4pPr marL="0" indent="914446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4pPr>
            <a:lvl5pPr marL="0" indent="1219261" algn="ctr">
              <a:buSzTx/>
              <a:buFontTx/>
              <a:buNone/>
              <a:defRPr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5" name="NFOSiGW_presentation_BG_cover_03_v1.png" descr="NFOSiGW_presentation_BG_cover_03_v1.png">
            <a:extLst>
              <a:ext uri="{FF2B5EF4-FFF2-40B4-BE49-F238E27FC236}">
                <a16:creationId xmlns:a16="http://schemas.microsoft.com/office/drawing/2014/main" id="{179FA951-AD40-7C93-AE81-702DBE850F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067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reeform 7">
            <a:extLst>
              <a:ext uri="{FF2B5EF4-FFF2-40B4-BE49-F238E27FC236}">
                <a16:creationId xmlns:a16="http://schemas.microsoft.com/office/drawing/2014/main" id="{01E68364-DB61-27FA-22B9-8A98C2802E97}"/>
              </a:ext>
            </a:extLst>
          </p:cNvPr>
          <p:cNvSpPr/>
          <p:nvPr userDrawn="1"/>
        </p:nvSpPr>
        <p:spPr>
          <a:xfrm>
            <a:off x="0" y="6473601"/>
            <a:ext cx="12192001" cy="389467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pPr algn="ctr"/>
            <a:r>
              <a:rPr lang="pl-PL" sz="1333" b="1" i="0" dirty="0">
                <a:solidFill>
                  <a:schemeClr val="bg1"/>
                </a:solidFill>
                <a:latin typeface="Source Sans Pro Semibold" panose="020B0503030403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www.nfosigw.gov.pl</a:t>
            </a:r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845FBD96-5168-6042-86D9-C223CD6809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85477" y="769105"/>
            <a:ext cx="3571359" cy="86067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258144044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NFOSiGW_presentation_BG_02_v1.png" descr="NFOSiGW_presentation_BG_02_v1.png">
            <a:extLst>
              <a:ext uri="{FF2B5EF4-FFF2-40B4-BE49-F238E27FC236}">
                <a16:creationId xmlns:a16="http://schemas.microsoft.com/office/drawing/2014/main" id="{F184BC89-388C-1083-AAB5-EC65432D16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6" name="Image" descr="Image">
            <a:extLst>
              <a:ext uri="{FF2B5EF4-FFF2-40B4-BE49-F238E27FC236}">
                <a16:creationId xmlns:a16="http://schemas.microsoft.com/office/drawing/2014/main" id="{65E613D4-FF94-9F82-EC42-BE7A8E26F0C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84734" y="2107965"/>
            <a:ext cx="7071161" cy="437750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5EA7001-95B6-4CCC-8A7A-492C5296A2F2}"/>
              </a:ext>
            </a:extLst>
          </p:cNvPr>
          <p:cNvSpPr/>
          <p:nvPr userDrawn="1"/>
        </p:nvSpPr>
        <p:spPr>
          <a:xfrm>
            <a:off x="0" y="6665512"/>
            <a:ext cx="11889097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12" name="Slide Number">
            <a:extLst>
              <a:ext uri="{FF2B5EF4-FFF2-40B4-BE49-F238E27FC236}">
                <a16:creationId xmlns:a16="http://schemas.microsoft.com/office/drawing/2014/main" id="{6AFD20E8-B64D-E4D1-15ED-4F8B797FB3DC}"/>
              </a:ext>
            </a:extLst>
          </p:cNvPr>
          <p:cNvSpPr txBox="1">
            <a:spLocks/>
          </p:cNvSpPr>
          <p:nvPr userDrawn="1"/>
        </p:nvSpPr>
        <p:spPr>
          <a:xfrm>
            <a:off x="11935172" y="6639153"/>
            <a:ext cx="172161" cy="215444"/>
          </a:xfrm>
          <a:prstGeom prst="rect">
            <a:avLst/>
          </a:prstGeom>
          <a:ln w="12700">
            <a:miter lim="400000"/>
          </a:ln>
        </p:spPr>
        <p:txBody>
          <a:bodyPr wrap="none" lIns="30479" rIns="30479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rgbClr val="888888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86CB4B4D-7CA3-9044-876B-883B54F8677D}" type="slidenum">
              <a:rPr lang="pl-PL" sz="800" b="1" i="0" smtClean="0">
                <a:latin typeface="Source Sans Pro Semibold" panose="020B0503030403020204" pitchFamily="34" charset="0"/>
              </a:rPr>
              <a:pPr/>
              <a:t>‹#›</a:t>
            </a:fld>
            <a:endParaRPr lang="pl-PL" sz="800"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2" name="Group">
            <a:extLst>
              <a:ext uri="{FF2B5EF4-FFF2-40B4-BE49-F238E27FC236}">
                <a16:creationId xmlns:a16="http://schemas.microsoft.com/office/drawing/2014/main" id="{C1A30F4D-6A2B-5097-1E79-4550268174B6}"/>
              </a:ext>
            </a:extLst>
          </p:cNvPr>
          <p:cNvGrpSpPr/>
          <p:nvPr userDrawn="1"/>
        </p:nvGrpSpPr>
        <p:grpSpPr>
          <a:xfrm>
            <a:off x="9736667" y="6217"/>
            <a:ext cx="2370667" cy="1060583"/>
            <a:chOff x="0" y="0"/>
            <a:chExt cx="2577782" cy="1107415"/>
          </a:xfrm>
        </p:grpSpPr>
        <p:pic>
          <p:nvPicPr>
            <p:cNvPr id="3" name="Image" descr="Image">
              <a:extLst>
                <a:ext uri="{FF2B5EF4-FFF2-40B4-BE49-F238E27FC236}">
                  <a16:creationId xmlns:a16="http://schemas.microsoft.com/office/drawing/2014/main" id="{CA31F1F8-18E0-D314-0E76-4495F7635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4" name="Image" descr="Image">
              <a:extLst>
                <a:ext uri="{FF2B5EF4-FFF2-40B4-BE49-F238E27FC236}">
                  <a16:creationId xmlns:a16="http://schemas.microsoft.com/office/drawing/2014/main" id="{413CE58D-ABB5-8D10-1A2E-E9ADBA447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7" name="Obraz 6">
            <a:extLst>
              <a:ext uri="{FF2B5EF4-FFF2-40B4-BE49-F238E27FC236}">
                <a16:creationId xmlns:a16="http://schemas.microsoft.com/office/drawing/2014/main" id="{C92D45A6-A9E5-369D-CD93-68F47C0369D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331140" y="29282"/>
            <a:ext cx="1320861" cy="101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73291"/>
      </p:ext>
    </p:extLst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481542" y="2937934"/>
            <a:ext cx="5181601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i="0" cap="all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81542" y="1937809"/>
            <a:ext cx="5181601" cy="100012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1pPr>
            <a:lvl2pPr marL="0" indent="304815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2pPr>
            <a:lvl3pPr marL="0" indent="609630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3pPr>
            <a:lvl4pPr marL="0" indent="914446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4pPr>
            <a:lvl5pPr marL="0" indent="1219261">
              <a:spcBef>
                <a:spcPts val="267"/>
              </a:spcBef>
              <a:buSzTx/>
              <a:buFontTx/>
              <a:buNone/>
              <a:defRPr sz="1333" b="1" i="0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64512909"/>
      </p:ext>
    </p:extLst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spcBef>
                <a:spcPts val="400"/>
              </a:spcBef>
              <a:defRPr sz="1867" b="1" i="0"/>
            </a:lvl1pPr>
            <a:lvl2pPr marL="527076" indent="-222261">
              <a:spcBef>
                <a:spcPts val="400"/>
              </a:spcBef>
              <a:defRPr sz="1867" b="1" i="0"/>
            </a:lvl2pPr>
            <a:lvl3pPr marL="823000" indent="-213370">
              <a:spcBef>
                <a:spcPts val="400"/>
              </a:spcBef>
              <a:defRPr sz="1867" b="1" i="0"/>
            </a:lvl3pPr>
            <a:lvl4pPr marL="1151524" indent="-237079">
              <a:spcBef>
                <a:spcPts val="400"/>
              </a:spcBef>
              <a:defRPr sz="1867" b="1" i="0"/>
            </a:lvl4pPr>
            <a:lvl5pPr marL="1456339" indent="-237079">
              <a:spcBef>
                <a:spcPts val="400"/>
              </a:spcBef>
              <a:defRPr sz="1867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7557532"/>
      </p:ext>
    </p:extLst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" y="1023408"/>
            <a:ext cx="2693459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1600" b="1" i="0"/>
            </a:lvl1pPr>
            <a:lvl2pPr marL="0" indent="304815">
              <a:spcBef>
                <a:spcPts val="333"/>
              </a:spcBef>
              <a:buSzTx/>
              <a:buFontTx/>
              <a:buNone/>
              <a:defRPr sz="1600" b="1" i="0"/>
            </a:lvl2pPr>
            <a:lvl3pPr marL="0" indent="609630">
              <a:spcBef>
                <a:spcPts val="333"/>
              </a:spcBef>
              <a:buSzTx/>
              <a:buFontTx/>
              <a:buNone/>
              <a:defRPr sz="1600" b="1" i="0"/>
            </a:lvl3pPr>
            <a:lvl4pPr marL="0" indent="914446">
              <a:spcBef>
                <a:spcPts val="333"/>
              </a:spcBef>
              <a:buSzTx/>
              <a:buFontTx/>
              <a:buNone/>
              <a:defRPr sz="1600" b="1" i="0"/>
            </a:lvl4pPr>
            <a:lvl5pPr marL="0" indent="1219261">
              <a:spcBef>
                <a:spcPts val="333"/>
              </a:spcBef>
              <a:buSzTx/>
              <a:buFontTx/>
              <a:buNone/>
              <a:defRPr sz="1600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3096684" y="1023408"/>
            <a:ext cx="2694517" cy="42650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333"/>
              </a:spcBef>
              <a:buSzTx/>
              <a:buFontTx/>
              <a:buNone/>
              <a:defRPr sz="2400" b="1" i="0"/>
            </a:lvl1pPr>
          </a:lstStyle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61252871"/>
      </p:ext>
    </p:extLst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304800" y="183092"/>
            <a:ext cx="5486400" cy="762001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431344485"/>
      </p:ext>
    </p:extLst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7B97DDA0-7639-3CF7-B006-BF62082ED7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24" y="3386790"/>
            <a:ext cx="2960711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7310804"/>
      </p:ext>
    </p:extLst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EEEC6F59-22DD-63B7-2154-8A93D997BE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35" y="3485737"/>
            <a:ext cx="260619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74618789"/>
      </p:ext>
    </p:extLst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60EBF8F4-111E-75A8-6C45-2DDAD639E590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3C8A25B7-0E7A-8B17-31D3-C640A08E6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024" y="2875021"/>
            <a:ext cx="2016353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9443782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133400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1E7520A8-C0B0-377A-E3BA-294CD6BDA1A0}"/>
              </a:ext>
            </a:extLst>
          </p:cNvPr>
          <p:cNvSpPr/>
          <p:nvPr userDrawn="1"/>
        </p:nvSpPr>
        <p:spPr>
          <a:xfrm>
            <a:off x="0" y="6623765"/>
            <a:ext cx="12192000" cy="246219"/>
          </a:xfrm>
          <a:prstGeom prst="rect">
            <a:avLst/>
          </a:prstGeom>
          <a:solidFill>
            <a:srgbClr val="FFFFFF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3190696"/>
      </p:ext>
    </p:extLst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3" name="Image" descr="Image">
            <a:extLst>
              <a:ext uri="{FF2B5EF4-FFF2-40B4-BE49-F238E27FC236}">
                <a16:creationId xmlns:a16="http://schemas.microsoft.com/office/drawing/2014/main" id="{6E5F4761-15AB-020B-6009-B6025DB91B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84734" y="2107965"/>
            <a:ext cx="7071161" cy="437750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86598912"/>
      </p:ext>
    </p:extLst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B2A5090D-FB3D-8DBF-B518-674CC65A68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92728" y="1639852"/>
            <a:ext cx="7289926" cy="521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969594"/>
      </p:ext>
    </p:extLst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pic>
        <p:nvPicPr>
          <p:cNvPr id="5" name="Image" descr="Image">
            <a:extLst>
              <a:ext uri="{FF2B5EF4-FFF2-40B4-BE49-F238E27FC236}">
                <a16:creationId xmlns:a16="http://schemas.microsoft.com/office/drawing/2014/main" id="{B3ED5C3C-D41C-2EE2-41C1-A069722533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645"/>
          <a:stretch/>
        </p:blipFill>
        <p:spPr>
          <a:xfrm>
            <a:off x="5344353" y="1188852"/>
            <a:ext cx="6847647" cy="526501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79223137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9E7E83FF-3B3E-0D45-8AF7-4C3BC3B5A3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124" y="3386790"/>
            <a:ext cx="2960711" cy="210238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50333651"/>
      </p:ext>
    </p:extLst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5" name="Image">
            <a:extLst>
              <a:ext uri="{FF2B5EF4-FFF2-40B4-BE49-F238E27FC236}">
                <a16:creationId xmlns:a16="http://schemas.microsoft.com/office/drawing/2014/main" id="{85BE1D7A-6477-4EB4-D994-E42BE93B51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0235" y="3485737"/>
            <a:ext cx="2606197" cy="243791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479991"/>
      </p:ext>
    </p:extLst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FF05411C-75C9-926E-FE36-2DD0E7AB2AE4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pic>
        <p:nvPicPr>
          <p:cNvPr id="6" name="Image">
            <a:extLst>
              <a:ext uri="{FF2B5EF4-FFF2-40B4-BE49-F238E27FC236}">
                <a16:creationId xmlns:a16="http://schemas.microsoft.com/office/drawing/2014/main" id="{D4ACEB27-0386-FB09-2D67-CA3A04B52C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9024" y="2875021"/>
            <a:ext cx="2016353" cy="327150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829534683"/>
      </p:ext>
    </p:extLst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ectangle">
            <a:extLst>
              <a:ext uri="{FF2B5EF4-FFF2-40B4-BE49-F238E27FC236}">
                <a16:creationId xmlns:a16="http://schemas.microsoft.com/office/drawing/2014/main" id="{118EB869-BAA0-F108-69CB-535B53CD6F3E}"/>
              </a:ext>
            </a:extLst>
          </p:cNvPr>
          <p:cNvSpPr/>
          <p:nvPr userDrawn="1"/>
        </p:nvSpPr>
        <p:spPr>
          <a:xfrm>
            <a:off x="3864196" y="3537071"/>
            <a:ext cx="6535698" cy="2389023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259561"/>
      </p:ext>
    </p:extLst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EC03D1E2-B8BC-D503-BA8A-05BBED927DCD}"/>
              </a:ext>
            </a:extLst>
          </p:cNvPr>
          <p:cNvSpPr/>
          <p:nvPr userDrawn="1"/>
        </p:nvSpPr>
        <p:spPr>
          <a:xfrm>
            <a:off x="1" y="0"/>
            <a:ext cx="3386667" cy="6858001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16282"/>
      </p:ext>
    </p:extLst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8926436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611040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19" name="Freeform 3">
            <a:extLst>
              <a:ext uri="{FF2B5EF4-FFF2-40B4-BE49-F238E27FC236}">
                <a16:creationId xmlns:a16="http://schemas.microsoft.com/office/drawing/2014/main" id="{D05146DC-2A6D-B9C3-CF62-3A33E9EBA90F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145073"/>
      </p:ext>
    </p:extLst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270674"/>
      </p:ext>
    </p:extLst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EDFBFFC8-5F96-DCD0-DB3C-5AEC082C0FF7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5" name="RGB 0/121/122…">
            <a:extLst>
              <a:ext uri="{FF2B5EF4-FFF2-40B4-BE49-F238E27FC236}">
                <a16:creationId xmlns:a16="http://schemas.microsoft.com/office/drawing/2014/main" id="{02BF06DB-78E5-C4EC-2599-58F43AEE9BD3}"/>
              </a:ext>
            </a:extLst>
          </p:cNvPr>
          <p:cNvSpPr txBox="1"/>
          <p:nvPr userDrawn="1"/>
        </p:nvSpPr>
        <p:spPr>
          <a:xfrm>
            <a:off x="6637639" y="1747520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0/121/122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00797A</a:t>
            </a:r>
          </a:p>
        </p:txBody>
      </p:sp>
      <p:sp>
        <p:nvSpPr>
          <p:cNvPr id="6" name="Circle">
            <a:extLst>
              <a:ext uri="{FF2B5EF4-FFF2-40B4-BE49-F238E27FC236}">
                <a16:creationId xmlns:a16="http://schemas.microsoft.com/office/drawing/2014/main" id="{43B5389A-3BC3-263A-19A0-48078DA3D135}"/>
              </a:ext>
            </a:extLst>
          </p:cNvPr>
          <p:cNvSpPr/>
          <p:nvPr userDrawn="1"/>
        </p:nvSpPr>
        <p:spPr>
          <a:xfrm>
            <a:off x="5672667" y="1566333"/>
            <a:ext cx="846667" cy="846667"/>
          </a:xfrm>
          <a:prstGeom prst="ellipse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7" name="RGB 0/153/153…">
            <a:extLst>
              <a:ext uri="{FF2B5EF4-FFF2-40B4-BE49-F238E27FC236}">
                <a16:creationId xmlns:a16="http://schemas.microsoft.com/office/drawing/2014/main" id="{1F7E0F93-CD1F-DCEF-113C-7D58FBAE542A}"/>
              </a:ext>
            </a:extLst>
          </p:cNvPr>
          <p:cNvSpPr txBox="1"/>
          <p:nvPr userDrawn="1"/>
        </p:nvSpPr>
        <p:spPr>
          <a:xfrm>
            <a:off x="4871313" y="4355377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0/153/153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009999</a:t>
            </a:r>
          </a:p>
        </p:txBody>
      </p:sp>
      <p:sp>
        <p:nvSpPr>
          <p:cNvPr id="8" name="Circle">
            <a:extLst>
              <a:ext uri="{FF2B5EF4-FFF2-40B4-BE49-F238E27FC236}">
                <a16:creationId xmlns:a16="http://schemas.microsoft.com/office/drawing/2014/main" id="{F32E2465-ABA6-2117-4543-76E6F5865F65}"/>
              </a:ext>
            </a:extLst>
          </p:cNvPr>
          <p:cNvSpPr/>
          <p:nvPr userDrawn="1"/>
        </p:nvSpPr>
        <p:spPr>
          <a:xfrm>
            <a:off x="3906341" y="4174191"/>
            <a:ext cx="846667" cy="846667"/>
          </a:xfrm>
          <a:prstGeom prst="ellipse">
            <a:avLst/>
          </a:prstGeom>
          <a:solidFill>
            <a:srgbClr val="009999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9" name="RGB 7540…">
            <a:extLst>
              <a:ext uri="{FF2B5EF4-FFF2-40B4-BE49-F238E27FC236}">
                <a16:creationId xmlns:a16="http://schemas.microsoft.com/office/drawing/2014/main" id="{AF27156D-3708-4413-FCDD-16D12C4A94B3}"/>
              </a:ext>
            </a:extLst>
          </p:cNvPr>
          <p:cNvSpPr txBox="1"/>
          <p:nvPr userDrawn="1"/>
        </p:nvSpPr>
        <p:spPr>
          <a:xfrm>
            <a:off x="7731013" y="4355377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/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RGB	7540</a:t>
            </a:r>
          </a:p>
          <a:p>
            <a:pPr>
              <a:defRPr>
                <a:latin typeface="Source Sans Pro"/>
                <a:ea typeface="Source Sans Pro"/>
                <a:cs typeface="Source Sans Pro"/>
                <a:sym typeface="Source Sans Pro"/>
              </a:defRPr>
            </a:pPr>
            <a:r>
              <a:rPr sz="1200"/>
              <a:t>HTML	4d4d4d</a:t>
            </a:r>
          </a:p>
        </p:txBody>
      </p:sp>
      <p:sp>
        <p:nvSpPr>
          <p:cNvPr id="10" name="Circle">
            <a:extLst>
              <a:ext uri="{FF2B5EF4-FFF2-40B4-BE49-F238E27FC236}">
                <a16:creationId xmlns:a16="http://schemas.microsoft.com/office/drawing/2014/main" id="{E2710117-C790-D13F-3FF6-2DF551584BAB}"/>
              </a:ext>
            </a:extLst>
          </p:cNvPr>
          <p:cNvSpPr/>
          <p:nvPr userDrawn="1"/>
        </p:nvSpPr>
        <p:spPr>
          <a:xfrm>
            <a:off x="6766041" y="4174191"/>
            <a:ext cx="846667" cy="846667"/>
          </a:xfrm>
          <a:prstGeom prst="ellipse">
            <a:avLst/>
          </a:prstGeom>
          <a:solidFill>
            <a:srgbClr val="4D4D4D"/>
          </a:solidFill>
          <a:ln w="12700">
            <a:miter lim="400000"/>
          </a:ln>
        </p:spPr>
        <p:txBody>
          <a:bodyPr lIns="30479" rIns="30479" anchor="ctr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sp>
        <p:nvSpPr>
          <p:cNvPr id="11" name="TextBox 21">
            <a:extLst>
              <a:ext uri="{FF2B5EF4-FFF2-40B4-BE49-F238E27FC236}">
                <a16:creationId xmlns:a16="http://schemas.microsoft.com/office/drawing/2014/main" id="{445703A3-6218-6279-14F1-8CE9A416078A}"/>
              </a:ext>
            </a:extLst>
          </p:cNvPr>
          <p:cNvSpPr txBox="1"/>
          <p:nvPr userDrawn="1"/>
        </p:nvSpPr>
        <p:spPr>
          <a:xfrm>
            <a:off x="4329674" y="2938058"/>
            <a:ext cx="353265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/>
              <a:t>Kolory dodatkowe</a:t>
            </a:r>
          </a:p>
        </p:txBody>
      </p:sp>
      <p:sp>
        <p:nvSpPr>
          <p:cNvPr id="12" name="TextBox 21">
            <a:extLst>
              <a:ext uri="{FF2B5EF4-FFF2-40B4-BE49-F238E27FC236}">
                <a16:creationId xmlns:a16="http://schemas.microsoft.com/office/drawing/2014/main" id="{5E66EA0C-495C-3999-F26B-47D0232703CE}"/>
              </a:ext>
            </a:extLst>
          </p:cNvPr>
          <p:cNvSpPr txBox="1"/>
          <p:nvPr userDrawn="1"/>
        </p:nvSpPr>
        <p:spPr>
          <a:xfrm>
            <a:off x="4459144" y="448734"/>
            <a:ext cx="3273712" cy="286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ct val="120000"/>
              </a:lnSpc>
              <a:defRPr sz="2500">
                <a:solidFill>
                  <a:srgbClr val="00797A"/>
                </a:solidFill>
                <a:latin typeface="+mn-lt"/>
                <a:ea typeface="+mn-ea"/>
                <a:cs typeface="+mn-cs"/>
                <a:sym typeface="Source Sans Pro Semibold"/>
              </a:defRPr>
            </a:lvl1pPr>
          </a:lstStyle>
          <a:p>
            <a:r>
              <a:rPr sz="1667" dirty="0"/>
              <a:t>Kolor </a:t>
            </a:r>
            <a:r>
              <a:rPr sz="1667" dirty="0" err="1"/>
              <a:t>główny</a:t>
            </a:r>
            <a:endParaRPr sz="1667" dirty="0"/>
          </a:p>
        </p:txBody>
      </p:sp>
      <p:sp>
        <p:nvSpPr>
          <p:cNvPr id="13" name="Wersja koloru turkusowego używana w prezentacji">
            <a:extLst>
              <a:ext uri="{FF2B5EF4-FFF2-40B4-BE49-F238E27FC236}">
                <a16:creationId xmlns:a16="http://schemas.microsoft.com/office/drawing/2014/main" id="{F1136965-E96B-0B3A-5FFE-DACC63B1507D}"/>
              </a:ext>
            </a:extLst>
          </p:cNvPr>
          <p:cNvSpPr txBox="1"/>
          <p:nvPr userDrawn="1"/>
        </p:nvSpPr>
        <p:spPr>
          <a:xfrm>
            <a:off x="5186623" y="810542"/>
            <a:ext cx="1818755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sz="1200" dirty="0" err="1"/>
              <a:t>Wersja</a:t>
            </a:r>
            <a:r>
              <a:rPr sz="1200" dirty="0"/>
              <a:t> </a:t>
            </a:r>
            <a:r>
              <a:rPr sz="1200" dirty="0" err="1"/>
              <a:t>koloru</a:t>
            </a:r>
            <a:r>
              <a:rPr sz="1200" dirty="0"/>
              <a:t> </a:t>
            </a:r>
            <a:r>
              <a:rPr sz="1200" dirty="0" err="1"/>
              <a:t>turkusowego</a:t>
            </a:r>
            <a:r>
              <a:rPr sz="1200" dirty="0"/>
              <a:t> </a:t>
            </a:r>
            <a:r>
              <a:rPr sz="1200" dirty="0" err="1"/>
              <a:t>używana</a:t>
            </a:r>
            <a:r>
              <a:rPr sz="1200" dirty="0"/>
              <a:t> w </a:t>
            </a:r>
            <a:r>
              <a:rPr sz="1200" dirty="0" err="1"/>
              <a:t>prezentacji</a:t>
            </a:r>
            <a:endParaRPr sz="1200" dirty="0"/>
          </a:p>
        </p:txBody>
      </p:sp>
      <p:sp>
        <p:nvSpPr>
          <p:cNvPr id="14" name="W wykresach, tabelach dopuszcza się stosowanie poniższych kolorów">
            <a:extLst>
              <a:ext uri="{FF2B5EF4-FFF2-40B4-BE49-F238E27FC236}">
                <a16:creationId xmlns:a16="http://schemas.microsoft.com/office/drawing/2014/main" id="{B481820A-D770-4B4E-4228-F616CE51FB63}"/>
              </a:ext>
            </a:extLst>
          </p:cNvPr>
          <p:cNvSpPr txBox="1"/>
          <p:nvPr userDrawn="1"/>
        </p:nvSpPr>
        <p:spPr>
          <a:xfrm>
            <a:off x="4573760" y="3378047"/>
            <a:ext cx="3044481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0479" rIns="30479">
            <a:spAutoFit/>
          </a:bodyPr>
          <a:lstStyle>
            <a:lvl1pPr algn="ctr">
              <a:defRPr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r>
              <a:rPr sz="1200" dirty="0"/>
              <a:t>W </a:t>
            </a:r>
            <a:r>
              <a:rPr sz="1200" dirty="0" err="1"/>
              <a:t>wykresach</a:t>
            </a:r>
            <a:r>
              <a:rPr sz="1200" dirty="0"/>
              <a:t>, </a:t>
            </a:r>
            <a:r>
              <a:rPr sz="1200" dirty="0" err="1"/>
              <a:t>tabelach</a:t>
            </a:r>
            <a:r>
              <a:rPr sz="1200" dirty="0"/>
              <a:t> </a:t>
            </a:r>
            <a:r>
              <a:rPr sz="1200" dirty="0" err="1"/>
              <a:t>dopuszcza</a:t>
            </a:r>
            <a:r>
              <a:rPr sz="1200" dirty="0"/>
              <a:t> </a:t>
            </a:r>
            <a:r>
              <a:rPr sz="1200" dirty="0" err="1"/>
              <a:t>się</a:t>
            </a:r>
            <a:r>
              <a:rPr sz="1200" dirty="0"/>
              <a:t> </a:t>
            </a:r>
            <a:r>
              <a:rPr sz="1200" dirty="0" err="1"/>
              <a:t>stosowanie</a:t>
            </a:r>
            <a:r>
              <a:rPr sz="1200" dirty="0"/>
              <a:t> </a:t>
            </a:r>
            <a:r>
              <a:rPr sz="1200" dirty="0" err="1"/>
              <a:t>poniższych</a:t>
            </a:r>
            <a:r>
              <a:rPr sz="1200" dirty="0"/>
              <a:t> </a:t>
            </a:r>
            <a:r>
              <a:rPr sz="1200" dirty="0" err="1"/>
              <a:t>kolorów</a:t>
            </a:r>
            <a:endParaRPr sz="1200" dirty="0"/>
          </a:p>
        </p:txBody>
      </p:sp>
    </p:spTree>
    <p:extLst>
      <p:ext uri="{BB962C8B-B14F-4D97-AF65-F5344CB8AC3E}">
        <p14:creationId xmlns:p14="http://schemas.microsoft.com/office/powerpoint/2010/main" val="1029558909"/>
      </p:ext>
    </p:extLst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B7AEFB8-6E49-EE03-C048-46375D5DE591}"/>
              </a:ext>
            </a:extLst>
          </p:cNvPr>
          <p:cNvSpPr txBox="1"/>
          <p:nvPr userDrawn="1"/>
        </p:nvSpPr>
        <p:spPr>
          <a:xfrm>
            <a:off x="-833377" y="3510987"/>
            <a:ext cx="61618" cy="24621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0479" tIns="30479" rIns="30479" bIns="30479" numCol="1" spcCol="38100" rtlCol="0" anchor="t">
            <a:spAutoFit/>
          </a:bodyPr>
          <a:lstStyle/>
          <a:p>
            <a:pPr marL="0" marR="0" indent="0" algn="l" defTabSz="60963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pl-PL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738C501E-F992-57B5-C211-CBF205497E66}"/>
              </a:ext>
            </a:extLst>
          </p:cNvPr>
          <p:cNvSpPr/>
          <p:nvPr userDrawn="1"/>
        </p:nvSpPr>
        <p:spPr>
          <a:xfrm>
            <a:off x="0" y="5337071"/>
            <a:ext cx="12191997" cy="1521762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8332239"/>
      </p:ext>
    </p:extLst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304800" y="182033"/>
            <a:ext cx="2005543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  <a:lvl2pPr>
              <a:defRPr b="1" i="0"/>
            </a:lvl2pPr>
            <a:lvl3pPr>
              <a:defRPr b="1" i="0"/>
            </a:lvl3pPr>
            <a:lvl4pPr>
              <a:defRPr b="1" i="0"/>
            </a:lvl4pPr>
            <a:lvl5pPr>
              <a:defRPr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304800" y="956734"/>
            <a:ext cx="2005543" cy="31273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1400" b="1" i="0"/>
            </a:lvl1pPr>
          </a:lstStyle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 dirty="0"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40731696"/>
      </p:ext>
    </p:extLst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194859" y="3200400"/>
            <a:ext cx="3657601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 i="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1194859" y="408517"/>
            <a:ext cx="3657601" cy="2743200"/>
          </a:xfrm>
          <a:prstGeom prst="rect">
            <a:avLst/>
          </a:prstGeom>
        </p:spPr>
        <p:txBody>
          <a:bodyPr lIns="91439" rIns="91439">
            <a:noAutofit/>
          </a:bodyPr>
          <a:lstStyle>
            <a:lvl1pPr>
              <a:defRPr b="1" i="0"/>
            </a:lvl1pPr>
          </a:lstStyle>
          <a:p>
            <a:endParaRPr dirty="0"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4859" y="3578225"/>
            <a:ext cx="3657601" cy="5365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200"/>
              </a:spcBef>
              <a:buSzTx/>
              <a:buFontTx/>
              <a:buNone/>
              <a:defRPr sz="933" b="1" i="0"/>
            </a:lvl1pPr>
            <a:lvl2pPr marL="0" indent="304815">
              <a:spcBef>
                <a:spcPts val="200"/>
              </a:spcBef>
              <a:buSzTx/>
              <a:buFontTx/>
              <a:buNone/>
              <a:defRPr sz="933" b="1" i="0"/>
            </a:lvl2pPr>
            <a:lvl3pPr marL="0" indent="609630">
              <a:spcBef>
                <a:spcPts val="200"/>
              </a:spcBef>
              <a:buSzTx/>
              <a:buFontTx/>
              <a:buNone/>
              <a:defRPr sz="933" b="1" i="0"/>
            </a:lvl3pPr>
            <a:lvl4pPr marL="0" indent="914446">
              <a:spcBef>
                <a:spcPts val="200"/>
              </a:spcBef>
              <a:buSzTx/>
              <a:buFontTx/>
              <a:buNone/>
              <a:defRPr sz="933" b="1" i="0"/>
            </a:lvl4pPr>
            <a:lvl5pPr marL="0" indent="1219261">
              <a:spcBef>
                <a:spcPts val="200"/>
              </a:spcBef>
              <a:buSzTx/>
              <a:buFontTx/>
              <a:buNone/>
              <a:defRPr sz="933" b="1" i="0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588261" y="4251553"/>
            <a:ext cx="202939" cy="215444"/>
          </a:xfrm>
          <a:prstGeom prst="rect">
            <a:avLst/>
          </a:prstGeom>
        </p:spPr>
        <p:txBody>
          <a:bodyPr/>
          <a:lstStyle>
            <a:lvl1pPr>
              <a:defRPr b="1" i="0"/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80996758"/>
      </p:ext>
    </p:extLst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329981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916026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61761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218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446500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22957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0133597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512999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9280008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04043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87657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807903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C793D6E-316E-6084-4B8A-02616466A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443446B0-6050-C0EC-9A68-5BCEA26503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750A789-635A-C02E-2ADD-831C3932A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70E4BA1-9CFA-9602-4A3A-2F53076B6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0F5A056-158C-8E93-C419-6CAA5BDBF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450177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EF0102-0136-050C-E28C-56CA9D619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1F9697-90BB-7B68-5255-157DAD8B6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CA63FFE-2373-566E-3998-579D70C4F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1815A75-BE25-EF15-198A-CF8709DB9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BB81DC1-A710-C867-057A-A0383E05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980271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9402B6-A7DD-73BD-490B-EA5301F5A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C054D62-670F-B868-E41F-36BD86AB7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26D513A-9C89-4778-5EE2-91F65A7B7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7BA0F02-2DD1-3EAA-66FE-8C0DAB1CF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E00FA28-EDE6-BCA5-039B-A20AE13AD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966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slideLayout" Target="../slideLayouts/slideLayout52.xml"/><Relationship Id="rId26" Type="http://schemas.openxmlformats.org/officeDocument/2006/relationships/slideLayout" Target="../slideLayouts/slideLayout60.xml"/><Relationship Id="rId3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55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5" Type="http://schemas.openxmlformats.org/officeDocument/2006/relationships/slideLayout" Target="../slideLayouts/slideLayout59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24" Type="http://schemas.openxmlformats.org/officeDocument/2006/relationships/slideLayout" Target="../slideLayouts/slideLayout58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23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44.xml"/><Relationship Id="rId19" Type="http://schemas.openxmlformats.org/officeDocument/2006/relationships/slideLayout" Target="../slideLayouts/slideLayout53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slideLayout" Target="../slideLayouts/slideLayout56.xml"/><Relationship Id="rId27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18" Type="http://schemas.openxmlformats.org/officeDocument/2006/relationships/slideLayout" Target="../slideLayouts/slideLayout78.xml"/><Relationship Id="rId26" Type="http://schemas.openxmlformats.org/officeDocument/2006/relationships/theme" Target="../theme/theme5.xml"/><Relationship Id="rId3" Type="http://schemas.openxmlformats.org/officeDocument/2006/relationships/slideLayout" Target="../slideLayouts/slideLayout63.xml"/><Relationship Id="rId21" Type="http://schemas.openxmlformats.org/officeDocument/2006/relationships/slideLayout" Target="../slideLayouts/slideLayout81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slideLayout" Target="../slideLayouts/slideLayout77.xml"/><Relationship Id="rId25" Type="http://schemas.openxmlformats.org/officeDocument/2006/relationships/slideLayout" Target="../slideLayouts/slideLayout85.xml"/><Relationship Id="rId2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76.xml"/><Relationship Id="rId20" Type="http://schemas.openxmlformats.org/officeDocument/2006/relationships/slideLayout" Target="../slideLayouts/slideLayout80.xml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24" Type="http://schemas.openxmlformats.org/officeDocument/2006/relationships/slideLayout" Target="../slideLayouts/slideLayout84.xml"/><Relationship Id="rId5" Type="http://schemas.openxmlformats.org/officeDocument/2006/relationships/slideLayout" Target="../slideLayouts/slideLayout65.xml"/><Relationship Id="rId15" Type="http://schemas.openxmlformats.org/officeDocument/2006/relationships/slideLayout" Target="../slideLayouts/slideLayout75.xml"/><Relationship Id="rId23" Type="http://schemas.openxmlformats.org/officeDocument/2006/relationships/slideLayout" Target="../slideLayouts/slideLayout83.xml"/><Relationship Id="rId28" Type="http://schemas.openxmlformats.org/officeDocument/2006/relationships/image" Target="../media/image27.png"/><Relationship Id="rId10" Type="http://schemas.openxmlformats.org/officeDocument/2006/relationships/slideLayout" Target="../slideLayouts/slideLayout70.xml"/><Relationship Id="rId19" Type="http://schemas.openxmlformats.org/officeDocument/2006/relationships/slideLayout" Target="../slideLayouts/slideLayout7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82.xml"/><Relationship Id="rId27" Type="http://schemas.openxmlformats.org/officeDocument/2006/relationships/image" Target="../media/image26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26" Type="http://schemas.openxmlformats.org/officeDocument/2006/relationships/theme" Target="../theme/theme8.xml"/><Relationship Id="rId3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24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28" Type="http://schemas.openxmlformats.org/officeDocument/2006/relationships/image" Target="../media/image27.png"/><Relationship Id="rId10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9.xml"/><Relationship Id="rId27" Type="http://schemas.openxmlformats.org/officeDocument/2006/relationships/image" Target="../media/image2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5247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896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9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7F646-DE74-4716-BE49-67089A1C9D6B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121DD-1746-4226-8AC6-ECC4D38BFCB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061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90" r:id="rId13"/>
    <p:sldLayoutId id="214748369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4395" y="6639153"/>
            <a:ext cx="202939" cy="215444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8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92075"/>
            <a:ext cx="10972800" cy="1508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6665512"/>
            <a:ext cx="11889097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424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</p:sldLayoutIdLst>
  <p:transition spd="med"/>
  <p:hf hdr="0" ftr="0" dt="0"/>
  <p:txStyles>
    <p:titleStyle>
      <a:lvl1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228611" marR="0" indent="-228611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522540" marR="0" indent="-217725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812841" marR="0" indent="-203210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15829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146311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»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176792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2072744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37755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68237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04815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0963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91444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21926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52407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82889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133707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438522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4395" y="6639153"/>
            <a:ext cx="202939" cy="215444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8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92075"/>
            <a:ext cx="10972800" cy="1508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6665512"/>
            <a:ext cx="11889097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5" name="Group">
            <a:extLst>
              <a:ext uri="{FF2B5EF4-FFF2-40B4-BE49-F238E27FC236}">
                <a16:creationId xmlns:a16="http://schemas.microsoft.com/office/drawing/2014/main" id="{AACF66EA-DADC-CD32-EC38-0483C938FB01}"/>
              </a:ext>
            </a:extLst>
          </p:cNvPr>
          <p:cNvGrpSpPr/>
          <p:nvPr userDrawn="1"/>
        </p:nvGrpSpPr>
        <p:grpSpPr>
          <a:xfrm>
            <a:off x="9736667" y="6217"/>
            <a:ext cx="2370667" cy="1060583"/>
            <a:chOff x="0" y="0"/>
            <a:chExt cx="2577782" cy="1107415"/>
          </a:xfrm>
        </p:grpSpPr>
        <p:pic>
          <p:nvPicPr>
            <p:cNvPr id="6" name="Image" descr="Image">
              <a:extLst>
                <a:ext uri="{FF2B5EF4-FFF2-40B4-BE49-F238E27FC236}">
                  <a16:creationId xmlns:a16="http://schemas.microsoft.com/office/drawing/2014/main" id="{44038EA9-07E3-7084-9C42-B5DAD82B1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7" name="Image" descr="Image">
              <a:extLst>
                <a:ext uri="{FF2B5EF4-FFF2-40B4-BE49-F238E27FC236}">
                  <a16:creationId xmlns:a16="http://schemas.microsoft.com/office/drawing/2014/main" id="{A753832A-89F6-9A71-4B69-DE1D58938E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" name="Obraz 11">
            <a:extLst>
              <a:ext uri="{FF2B5EF4-FFF2-40B4-BE49-F238E27FC236}">
                <a16:creationId xmlns:a16="http://schemas.microsoft.com/office/drawing/2014/main" id="{35E1FDA2-4F79-1AA0-EAC4-CF69CB78E1ED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8329634" y="29282"/>
            <a:ext cx="1320861" cy="101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4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  <p:sldLayoutId id="2147483738" r:id="rId18"/>
    <p:sldLayoutId id="2147483739" r:id="rId19"/>
    <p:sldLayoutId id="2147483740" r:id="rId20"/>
    <p:sldLayoutId id="2147483741" r:id="rId21"/>
    <p:sldLayoutId id="2147483742" r:id="rId22"/>
    <p:sldLayoutId id="2147483743" r:id="rId23"/>
    <p:sldLayoutId id="2147483744" r:id="rId24"/>
    <p:sldLayoutId id="2147483745" r:id="rId25"/>
  </p:sldLayoutIdLst>
  <p:transition spd="med"/>
  <p:hf hdr="0" ftr="0" dt="0"/>
  <p:txStyles>
    <p:titleStyle>
      <a:lvl1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228611" marR="0" indent="-228611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522540" marR="0" indent="-217725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812841" marR="0" indent="-203210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15829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146311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»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176792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2072744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37755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68237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04815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0963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91444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21926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52407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82889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133707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438522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E2512-4CD4-46A4-97E0-11EE9077F732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D1A5B-BCE5-4555-A021-BFFD5A5D04D6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8081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3C87290-0884-4EAB-E7C7-268CB5E0F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310BD3D-F0B7-40B3-2BBA-1ACB1BCD75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C2D4623-A966-1C88-FBC0-289814D208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826C2-34F0-4533-BD05-41130A23AEC7}" type="datetimeFigureOut">
              <a:rPr lang="pl-PL" smtClean="0"/>
              <a:t>2024-10-23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4BCC337-286B-C9D3-CD21-8B6447B11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16ECB2D-E046-3FDC-5766-0491D039B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E281A-DA4B-4FDC-8D0D-92E09280BD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8483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04395" y="6639153"/>
            <a:ext cx="202939" cy="215444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800" b="1" i="0">
                <a:solidFill>
                  <a:srgbClr val="888888"/>
                </a:solidFill>
                <a:latin typeface="Source Sans Pro Semibold" panose="020B0503030403020204" pitchFamily="34" charset="0"/>
              </a:defRPr>
            </a:lvl1pPr>
          </a:lstStyle>
          <a:p>
            <a:fld id="{86CB4B4D-7CA3-9044-876B-883B54F8677D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609600" y="92075"/>
            <a:ext cx="10972800" cy="15081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A2558A1-84CC-21F4-6799-F07B70BF5D7B}"/>
              </a:ext>
            </a:extLst>
          </p:cNvPr>
          <p:cNvSpPr/>
          <p:nvPr userDrawn="1"/>
        </p:nvSpPr>
        <p:spPr>
          <a:xfrm>
            <a:off x="0" y="6665512"/>
            <a:ext cx="11889097" cy="192489"/>
          </a:xfrm>
          <a:prstGeom prst="rect">
            <a:avLst/>
          </a:prstGeom>
          <a:solidFill>
            <a:srgbClr val="00797A"/>
          </a:solidFill>
          <a:ln w="12700">
            <a:miter lim="400000"/>
          </a:ln>
        </p:spPr>
        <p:txBody>
          <a:bodyPr lIns="30479" rIns="30479"/>
          <a:lstStyle/>
          <a:p>
            <a:endParaRPr sz="1200" b="1" i="0" dirty="0">
              <a:latin typeface="Source Sans Pro Semibold" panose="020B0503030403020204" pitchFamily="34" charset="0"/>
            </a:endParaRPr>
          </a:p>
        </p:txBody>
      </p:sp>
      <p:grpSp>
        <p:nvGrpSpPr>
          <p:cNvPr id="9" name="Group">
            <a:extLst>
              <a:ext uri="{FF2B5EF4-FFF2-40B4-BE49-F238E27FC236}">
                <a16:creationId xmlns:a16="http://schemas.microsoft.com/office/drawing/2014/main" id="{0483F14C-4F50-1B1F-AE71-BE2E06D4E979}"/>
              </a:ext>
            </a:extLst>
          </p:cNvPr>
          <p:cNvGrpSpPr/>
          <p:nvPr userDrawn="1"/>
        </p:nvGrpSpPr>
        <p:grpSpPr>
          <a:xfrm>
            <a:off x="10170575" y="6217"/>
            <a:ext cx="1718523" cy="738278"/>
            <a:chOff x="0" y="0"/>
            <a:chExt cx="2577782" cy="1107415"/>
          </a:xfrm>
        </p:grpSpPr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46C691EE-AC98-50C6-B6AE-A5A238DD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0" y="0"/>
              <a:ext cx="2577783" cy="1107416"/>
            </a:xfrm>
            <a:prstGeom prst="rect">
              <a:avLst/>
            </a:prstGeom>
            <a:ln w="12700" cap="flat">
              <a:noFill/>
              <a:miter lim="400000"/>
            </a:ln>
            <a:effectLst>
              <a:outerShdw blurRad="254000" dist="58058" dir="5400000" rotWithShape="0">
                <a:srgbClr val="4D4D4D">
                  <a:alpha val="19617"/>
                </a:srgbClr>
              </a:outerShdw>
            </a:effectLst>
          </p:spPr>
        </p:pic>
        <p:pic>
          <p:nvPicPr>
            <p:cNvPr id="11" name="Image" descr="Image">
              <a:extLst>
                <a:ext uri="{FF2B5EF4-FFF2-40B4-BE49-F238E27FC236}">
                  <a16:creationId xmlns:a16="http://schemas.microsoft.com/office/drawing/2014/main" id="{43FEB1A7-C93A-F05D-3CA9-26913D5C5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321405" y="320548"/>
              <a:ext cx="1934973" cy="4663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484116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  <p:sldLayoutId id="2147483798" r:id="rId15"/>
    <p:sldLayoutId id="2147483799" r:id="rId16"/>
    <p:sldLayoutId id="2147483800" r:id="rId17"/>
    <p:sldLayoutId id="2147483801" r:id="rId18"/>
    <p:sldLayoutId id="2147483802" r:id="rId19"/>
    <p:sldLayoutId id="2147483803" r:id="rId20"/>
    <p:sldLayoutId id="2147483804" r:id="rId21"/>
    <p:sldLayoutId id="2147483805" r:id="rId22"/>
    <p:sldLayoutId id="2147483806" r:id="rId23"/>
    <p:sldLayoutId id="2147483807" r:id="rId24"/>
    <p:sldLayoutId id="2147483808" r:id="rId25"/>
  </p:sldLayoutIdLst>
  <p:transition spd="med"/>
  <p:hf hdr="0" ftr="0" dt="0"/>
  <p:txStyles>
    <p:titleStyle>
      <a:lvl1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0" algn="ct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9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228611" marR="0" indent="-228611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1pPr>
      <a:lvl2pPr marL="522540" marR="0" indent="-217725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2pPr>
      <a:lvl3pPr marL="812841" marR="0" indent="-203210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3pPr>
      <a:lvl4pPr marL="115829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–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4pPr>
      <a:lvl5pPr marL="146311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»"/>
        <a:tabLst/>
        <a:defRPr sz="2133" b="1" i="0" u="none" strike="noStrike" cap="none" spc="0" baseline="0">
          <a:solidFill>
            <a:srgbClr val="000000"/>
          </a:solidFill>
          <a:uFillTx/>
          <a:latin typeface="+mn-ea"/>
          <a:ea typeface="+mn-ea"/>
          <a:cs typeface="Calibri"/>
          <a:sym typeface="Calibri"/>
        </a:defRPr>
      </a:lvl5pPr>
      <a:lvl6pPr marL="176792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6pPr>
      <a:lvl7pPr marL="2072744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7pPr>
      <a:lvl8pPr marL="2377558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8pPr>
      <a:lvl9pPr marL="2682373" marR="0" indent="-243852" algn="l" defTabSz="609630" rtl="0" latinLnBrk="0">
        <a:lnSpc>
          <a:spcPct val="100000"/>
        </a:lnSpc>
        <a:spcBef>
          <a:spcPts val="467"/>
        </a:spcBef>
        <a:spcAft>
          <a:spcPts val="0"/>
        </a:spcAft>
        <a:buClrTx/>
        <a:buSzPct val="100000"/>
        <a:buFont typeface="Arial"/>
        <a:buChar char="•"/>
        <a:tabLst/>
        <a:defRPr sz="2133" b="0" i="0" u="none" strike="noStrike" cap="none" spc="0" baseline="0">
          <a:solidFill>
            <a:srgbClr val="000000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04815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09630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91444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21926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524076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1828891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133707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438522" algn="r" defTabSz="60963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4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48.png"/><Relationship Id="rId5" Type="http://schemas.openxmlformats.org/officeDocument/2006/relationships/diagramData" Target="../diagrams/data2.xml"/><Relationship Id="rId10" Type="http://schemas.openxmlformats.org/officeDocument/2006/relationships/image" Target="../media/image47.png"/><Relationship Id="rId4" Type="http://schemas.openxmlformats.org/officeDocument/2006/relationships/image" Target="../media/image36.png"/><Relationship Id="rId9" Type="http://schemas.microsoft.com/office/2007/relationships/diagramDrawing" Target="../diagrams/drawing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2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48.png"/><Relationship Id="rId5" Type="http://schemas.openxmlformats.org/officeDocument/2006/relationships/diagramData" Target="../diagrams/data3.xml"/><Relationship Id="rId10" Type="http://schemas.openxmlformats.org/officeDocument/2006/relationships/image" Target="../media/image47.png"/><Relationship Id="rId4" Type="http://schemas.openxmlformats.org/officeDocument/2006/relationships/image" Target="../media/image36.png"/><Relationship Id="rId9" Type="http://schemas.microsoft.com/office/2007/relationships/diagramDrawing" Target="../diagrams/drawing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36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s://www.gov.pl/web/nfosigw/program-life" TargetMode="Externa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hyperlink" Target="https://www.linkedin.com/company/krajowy-punkt-kontaktowy-life/about/?viewAsMember=tru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hyperlink" Target="https://www.gov.pl/web/nfosigw/aktualnosci-life3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hyperlink" Target="https://www.gov.pl/web/nfosigw/newsletter" TargetMode="External"/><Relationship Id="rId9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VCzUiqPzh0&amp;list=PL4VmYbjQe3-HBI-X7V_DNs5yqPK2lNOnR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VCzUiqPzh0&amp;list=PL4VmYbjQe3-HBI-X7V_DNs5yqPK2lNOnR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VCzUiqPzh0&amp;list=PL4VmYbjQe3-HBI-X7V_DNs5yqPK2lNOnR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VCzUiqPzh0&amp;list=PL4VmYbjQe3-HBI-X7V_DNs5yqPK2lNOnR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36.png"/><Relationship Id="rId5" Type="http://schemas.openxmlformats.org/officeDocument/2006/relationships/image" Target="../media/image32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64.jpeg"/><Relationship Id="rId7" Type="http://schemas.openxmlformats.org/officeDocument/2006/relationships/image" Target="../media/image68.pn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86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microsoft.com/office/2007/relationships/hdphoto" Target="../media/hdphoto1.wdp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97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0" Type="http://schemas.openxmlformats.org/officeDocument/2006/relationships/image" Target="../media/image86.jpeg"/><Relationship Id="rId4" Type="http://schemas.openxmlformats.org/officeDocument/2006/relationships/image" Target="../media/image72.jpeg"/><Relationship Id="rId9" Type="http://schemas.openxmlformats.org/officeDocument/2006/relationships/image" Target="../media/image85.jpeg"/><Relationship Id="rId14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43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0A597D97-203B-498B-95D3-E90DC961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Obraz 7" descr="Obraz zawierający na wolnym powietrzu, trawa, woda, mgła&#10;&#10;Opis wygenerowany automatycznie">
            <a:extLst>
              <a:ext uri="{FF2B5EF4-FFF2-40B4-BE49-F238E27FC236}">
                <a16:creationId xmlns:a16="http://schemas.microsoft.com/office/drawing/2014/main" id="{441F9027-7AFB-5EE4-0842-8E54F0E31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6" b="21614"/>
          <a:stretch/>
        </p:blipFill>
        <p:spPr>
          <a:xfrm>
            <a:off x="4267201" y="10"/>
            <a:ext cx="7924800" cy="3383270"/>
          </a:xfrm>
          <a:prstGeom prst="rect">
            <a:avLst/>
          </a:prstGeom>
        </p:spPr>
      </p:pic>
      <p:pic>
        <p:nvPicPr>
          <p:cNvPr id="11" name="Obraz 10" descr="Obraz zawierający zrzut ekranu, Czcionka, Grafika, tekst&#10;&#10;Opis wygenerowany automatycznie">
            <a:extLst>
              <a:ext uri="{FF2B5EF4-FFF2-40B4-BE49-F238E27FC236}">
                <a16:creationId xmlns:a16="http://schemas.microsoft.com/office/drawing/2014/main" id="{5C8A09E3-A6FB-07BB-5E77-B7B5796191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8" b="-1"/>
          <a:stretch/>
        </p:blipFill>
        <p:spPr>
          <a:xfrm>
            <a:off x="5294383" y="3474917"/>
            <a:ext cx="7086145" cy="3172968"/>
          </a:xfrm>
          <a:prstGeom prst="rect">
            <a:avLst/>
          </a:prstGeom>
        </p:spPr>
      </p:pic>
      <p:sp useBgFill="1">
        <p:nvSpPr>
          <p:cNvPr id="22" name="Freeform: Shape 21">
            <a:extLst>
              <a:ext uri="{FF2B5EF4-FFF2-40B4-BE49-F238E27FC236}">
                <a16:creationId xmlns:a16="http://schemas.microsoft.com/office/drawing/2014/main" id="{6A6EF10E-DF41-4BD3-8EB4-6F646531D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44272" cy="6858000"/>
          </a:xfrm>
          <a:custGeom>
            <a:avLst/>
            <a:gdLst>
              <a:gd name="connsiteX0" fmla="*/ 0 w 6244272"/>
              <a:gd name="connsiteY0" fmla="*/ 0 h 6858000"/>
              <a:gd name="connsiteX1" fmla="*/ 732568 w 6244272"/>
              <a:gd name="connsiteY1" fmla="*/ 0 h 6858000"/>
              <a:gd name="connsiteX2" fmla="*/ 947849 w 6244272"/>
              <a:gd name="connsiteY2" fmla="*/ 0 h 6858000"/>
              <a:gd name="connsiteX3" fmla="*/ 1823619 w 6244272"/>
              <a:gd name="connsiteY3" fmla="*/ 0 h 6858000"/>
              <a:gd name="connsiteX4" fmla="*/ 5235673 w 6244272"/>
              <a:gd name="connsiteY4" fmla="*/ 0 h 6858000"/>
              <a:gd name="connsiteX5" fmla="*/ 4933297 w 6244272"/>
              <a:gd name="connsiteY5" fmla="*/ 110269 h 6858000"/>
              <a:gd name="connsiteX6" fmla="*/ 4976910 w 6244272"/>
              <a:gd name="connsiteY6" fmla="*/ 135168 h 6858000"/>
              <a:gd name="connsiteX7" fmla="*/ 5238580 w 6244272"/>
              <a:gd name="connsiteY7" fmla="*/ 71141 h 6858000"/>
              <a:gd name="connsiteX8" fmla="*/ 5290914 w 6244272"/>
              <a:gd name="connsiteY8" fmla="*/ 88927 h 6858000"/>
              <a:gd name="connsiteX9" fmla="*/ 5264747 w 6244272"/>
              <a:gd name="connsiteY9" fmla="*/ 163625 h 6858000"/>
              <a:gd name="connsiteX10" fmla="*/ 5151357 w 6244272"/>
              <a:gd name="connsiteY10" fmla="*/ 192082 h 6858000"/>
              <a:gd name="connsiteX11" fmla="*/ 4974002 w 6244272"/>
              <a:gd name="connsiteY11" fmla="*/ 373491 h 6858000"/>
              <a:gd name="connsiteX12" fmla="*/ 5241488 w 6244272"/>
              <a:gd name="connsiteY12" fmla="*/ 352148 h 6858000"/>
              <a:gd name="connsiteX13" fmla="*/ 5288007 w 6244272"/>
              <a:gd name="connsiteY13" fmla="*/ 394834 h 6858000"/>
              <a:gd name="connsiteX14" fmla="*/ 5305452 w 6244272"/>
              <a:gd name="connsiteY14" fmla="*/ 451747 h 6858000"/>
              <a:gd name="connsiteX15" fmla="*/ 5383953 w 6244272"/>
              <a:gd name="connsiteY15" fmla="*/ 359262 h 6858000"/>
              <a:gd name="connsiteX16" fmla="*/ 5450825 w 6244272"/>
              <a:gd name="connsiteY16" fmla="*/ 334364 h 6858000"/>
              <a:gd name="connsiteX17" fmla="*/ 5471177 w 6244272"/>
              <a:gd name="connsiteY17" fmla="*/ 416176 h 6858000"/>
              <a:gd name="connsiteX18" fmla="*/ 5410121 w 6244272"/>
              <a:gd name="connsiteY18" fmla="*/ 505101 h 6858000"/>
              <a:gd name="connsiteX19" fmla="*/ 5247303 w 6244272"/>
              <a:gd name="connsiteY19" fmla="*/ 558458 h 6858000"/>
              <a:gd name="connsiteX20" fmla="*/ 5421750 w 6244272"/>
              <a:gd name="connsiteY20" fmla="*/ 558458 h 6858000"/>
              <a:gd name="connsiteX21" fmla="*/ 5622364 w 6244272"/>
              <a:gd name="connsiteY21" fmla="*/ 522887 h 6858000"/>
              <a:gd name="connsiteX22" fmla="*/ 5834608 w 6244272"/>
              <a:gd name="connsiteY22" fmla="*/ 533558 h 6858000"/>
              <a:gd name="connsiteX23" fmla="*/ 6035223 w 6244272"/>
              <a:gd name="connsiteY23" fmla="*/ 462417 h 6858000"/>
              <a:gd name="connsiteX24" fmla="*/ 6238745 w 6244272"/>
              <a:gd name="connsiteY24" fmla="*/ 465975 h 6858000"/>
              <a:gd name="connsiteX25" fmla="*/ 5337434 w 6244272"/>
              <a:gd name="connsiteY25" fmla="*/ 910606 h 6858000"/>
              <a:gd name="connsiteX26" fmla="*/ 5381046 w 6244272"/>
              <a:gd name="connsiteY26" fmla="*/ 921277 h 6858000"/>
              <a:gd name="connsiteX27" fmla="*/ 5439195 w 6244272"/>
              <a:gd name="connsiteY27" fmla="*/ 949734 h 6858000"/>
              <a:gd name="connsiteX28" fmla="*/ 5395583 w 6244272"/>
              <a:gd name="connsiteY28" fmla="*/ 1006647 h 6858000"/>
              <a:gd name="connsiteX29" fmla="*/ 5160079 w 6244272"/>
              <a:gd name="connsiteY29" fmla="*/ 1113358 h 6858000"/>
              <a:gd name="connsiteX30" fmla="*/ 5101930 w 6244272"/>
              <a:gd name="connsiteY30" fmla="*/ 1220069 h 6858000"/>
              <a:gd name="connsiteX31" fmla="*/ 5174617 w 6244272"/>
              <a:gd name="connsiteY31" fmla="*/ 1209399 h 6858000"/>
              <a:gd name="connsiteX32" fmla="*/ 5238580 w 6244272"/>
              <a:gd name="connsiteY32" fmla="*/ 1230741 h 6858000"/>
              <a:gd name="connsiteX33" fmla="*/ 5212414 w 6244272"/>
              <a:gd name="connsiteY33" fmla="*/ 1365909 h 6858000"/>
              <a:gd name="connsiteX34" fmla="*/ 4878056 w 6244272"/>
              <a:gd name="connsiteY34" fmla="*/ 1540204 h 6858000"/>
              <a:gd name="connsiteX35" fmla="*/ 4848982 w 6244272"/>
              <a:gd name="connsiteY35" fmla="*/ 1597117 h 6858000"/>
              <a:gd name="connsiteX36" fmla="*/ 4889686 w 6244272"/>
              <a:gd name="connsiteY36" fmla="*/ 1636245 h 6858000"/>
              <a:gd name="connsiteX37" fmla="*/ 4997261 w 6244272"/>
              <a:gd name="connsiteY37" fmla="*/ 1657587 h 6858000"/>
              <a:gd name="connsiteX38" fmla="*/ 4846074 w 6244272"/>
              <a:gd name="connsiteY38" fmla="*/ 1849668 h 6858000"/>
              <a:gd name="connsiteX39" fmla="*/ 4790832 w 6244272"/>
              <a:gd name="connsiteY39" fmla="*/ 1903025 h 6858000"/>
              <a:gd name="connsiteX40" fmla="*/ 4694886 w 6244272"/>
              <a:gd name="connsiteY40" fmla="*/ 1984836 h 6858000"/>
              <a:gd name="connsiteX41" fmla="*/ 4694886 w 6244272"/>
              <a:gd name="connsiteY41" fmla="*/ 2013292 h 6858000"/>
              <a:gd name="connsiteX42" fmla="*/ 4822814 w 6244272"/>
              <a:gd name="connsiteY42" fmla="*/ 2102219 h 6858000"/>
              <a:gd name="connsiteX43" fmla="*/ 5055411 w 6244272"/>
              <a:gd name="connsiteY43" fmla="*/ 2077320 h 6858000"/>
              <a:gd name="connsiteX44" fmla="*/ 4712331 w 6244272"/>
              <a:gd name="connsiteY44" fmla="*/ 2208931 h 6858000"/>
              <a:gd name="connsiteX45" fmla="*/ 5822979 w 6244272"/>
              <a:gd name="connsiteY45" fmla="*/ 1892353 h 6858000"/>
              <a:gd name="connsiteX46" fmla="*/ 5753200 w 6244272"/>
              <a:gd name="connsiteY46" fmla="*/ 1974165 h 6858000"/>
              <a:gd name="connsiteX47" fmla="*/ 5363601 w 6244272"/>
              <a:gd name="connsiteY47" fmla="*/ 2191146 h 6858000"/>
              <a:gd name="connsiteX48" fmla="*/ 5253118 w 6244272"/>
              <a:gd name="connsiteY48" fmla="*/ 2326314 h 6858000"/>
              <a:gd name="connsiteX49" fmla="*/ 5136819 w 6244272"/>
              <a:gd name="connsiteY49" fmla="*/ 2401012 h 6858000"/>
              <a:gd name="connsiteX50" fmla="*/ 4974002 w 6244272"/>
              <a:gd name="connsiteY50" fmla="*/ 2401012 h 6858000"/>
              <a:gd name="connsiteX51" fmla="*/ 4857704 w 6244272"/>
              <a:gd name="connsiteY51" fmla="*/ 2518395 h 6858000"/>
              <a:gd name="connsiteX52" fmla="*/ 4976910 w 6244272"/>
              <a:gd name="connsiteY52" fmla="*/ 2543294 h 6858000"/>
              <a:gd name="connsiteX53" fmla="*/ 5116467 w 6244272"/>
              <a:gd name="connsiteY53" fmla="*/ 2525509 h 6858000"/>
              <a:gd name="connsiteX54" fmla="*/ 5273470 w 6244272"/>
              <a:gd name="connsiteY54" fmla="*/ 2564636 h 6858000"/>
              <a:gd name="connsiteX55" fmla="*/ 5418843 w 6244272"/>
              <a:gd name="connsiteY55" fmla="*/ 2532623 h 6858000"/>
              <a:gd name="connsiteX56" fmla="*/ 5593290 w 6244272"/>
              <a:gd name="connsiteY56" fmla="*/ 2553965 h 6858000"/>
              <a:gd name="connsiteX57" fmla="*/ 5648532 w 6244272"/>
              <a:gd name="connsiteY57" fmla="*/ 2692689 h 6858000"/>
              <a:gd name="connsiteX58" fmla="*/ 5665976 w 6244272"/>
              <a:gd name="connsiteY58" fmla="*/ 2703362 h 6858000"/>
              <a:gd name="connsiteX59" fmla="*/ 5988704 w 6244272"/>
              <a:gd name="connsiteY59" fmla="*/ 2923898 h 6858000"/>
              <a:gd name="connsiteX60" fmla="*/ 6078835 w 6244272"/>
              <a:gd name="connsiteY60" fmla="*/ 2941684 h 6858000"/>
              <a:gd name="connsiteX61" fmla="*/ 5546771 w 6244272"/>
              <a:gd name="connsiteY61" fmla="*/ 3329402 h 6858000"/>
              <a:gd name="connsiteX62" fmla="*/ 5904388 w 6244272"/>
              <a:gd name="connsiteY62" fmla="*/ 3229805 h 6858000"/>
              <a:gd name="connsiteX63" fmla="*/ 5953814 w 6244272"/>
              <a:gd name="connsiteY63" fmla="*/ 3393429 h 6858000"/>
              <a:gd name="connsiteX64" fmla="*/ 5785182 w 6244272"/>
              <a:gd name="connsiteY64" fmla="*/ 3539269 h 6858000"/>
              <a:gd name="connsiteX65" fmla="*/ 5724125 w 6244272"/>
              <a:gd name="connsiteY65" fmla="*/ 3827390 h 6858000"/>
              <a:gd name="connsiteX66" fmla="*/ 5753200 w 6244272"/>
              <a:gd name="connsiteY66" fmla="*/ 4090612 h 6858000"/>
              <a:gd name="connsiteX67" fmla="*/ 5825886 w 6244272"/>
              <a:gd name="connsiteY67" fmla="*/ 4172424 h 6858000"/>
              <a:gd name="connsiteX68" fmla="*/ 5930554 w 6244272"/>
              <a:gd name="connsiteY68" fmla="*/ 4321821 h 6858000"/>
              <a:gd name="connsiteX69" fmla="*/ 5994519 w 6244272"/>
              <a:gd name="connsiteY69" fmla="*/ 4414305 h 6858000"/>
              <a:gd name="connsiteX70" fmla="*/ 6218393 w 6244272"/>
              <a:gd name="connsiteY70" fmla="*/ 4378734 h 6858000"/>
              <a:gd name="connsiteX71" fmla="*/ 5918925 w 6244272"/>
              <a:gd name="connsiteY71" fmla="*/ 4613499 h 6858000"/>
              <a:gd name="connsiteX72" fmla="*/ 6160243 w 6244272"/>
              <a:gd name="connsiteY72" fmla="*/ 4585042 h 6858000"/>
              <a:gd name="connsiteX73" fmla="*/ 6238745 w 6244272"/>
              <a:gd name="connsiteY73" fmla="*/ 4602828 h 6858000"/>
              <a:gd name="connsiteX74" fmla="*/ 6195133 w 6244272"/>
              <a:gd name="connsiteY74" fmla="*/ 4677526 h 6858000"/>
              <a:gd name="connsiteX75" fmla="*/ 6017778 w 6244272"/>
              <a:gd name="connsiteY75" fmla="*/ 4805580 h 6858000"/>
              <a:gd name="connsiteX76" fmla="*/ 5651439 w 6244272"/>
              <a:gd name="connsiteY76" fmla="*/ 5154171 h 6858000"/>
              <a:gd name="connsiteX77" fmla="*/ 6006149 w 6244272"/>
              <a:gd name="connsiteY77" fmla="*/ 4994104 h 6858000"/>
              <a:gd name="connsiteX78" fmla="*/ 5633994 w 6244272"/>
              <a:gd name="connsiteY78" fmla="*/ 5353367 h 6858000"/>
              <a:gd name="connsiteX79" fmla="*/ 5552586 w 6244272"/>
              <a:gd name="connsiteY79" fmla="*/ 5474306 h 6858000"/>
              <a:gd name="connsiteX80" fmla="*/ 5383953 w 6244272"/>
              <a:gd name="connsiteY80" fmla="*/ 5769542 h 6858000"/>
              <a:gd name="connsiteX81" fmla="*/ 5392675 w 6244272"/>
              <a:gd name="connsiteY81" fmla="*/ 5801555 h 6858000"/>
              <a:gd name="connsiteX82" fmla="*/ 5584568 w 6244272"/>
              <a:gd name="connsiteY82" fmla="*/ 5755314 h 6858000"/>
              <a:gd name="connsiteX83" fmla="*/ 5334526 w 6244272"/>
              <a:gd name="connsiteY83" fmla="*/ 6004307 h 6858000"/>
              <a:gd name="connsiteX84" fmla="*/ 5075763 w 6244272"/>
              <a:gd name="connsiteY84" fmla="*/ 6196388 h 6858000"/>
              <a:gd name="connsiteX85" fmla="*/ 5258933 w 6244272"/>
              <a:gd name="connsiteY85" fmla="*/ 6167932 h 6858000"/>
              <a:gd name="connsiteX86" fmla="*/ 5511881 w 6244272"/>
              <a:gd name="connsiteY86" fmla="*/ 6057663 h 6858000"/>
              <a:gd name="connsiteX87" fmla="*/ 5599105 w 6244272"/>
              <a:gd name="connsiteY87" fmla="*/ 6100347 h 6858000"/>
              <a:gd name="connsiteX88" fmla="*/ 5360693 w 6244272"/>
              <a:gd name="connsiteY88" fmla="*/ 6281757 h 6858000"/>
              <a:gd name="connsiteX89" fmla="*/ 5224043 w 6244272"/>
              <a:gd name="connsiteY89" fmla="*/ 6367127 h 6858000"/>
              <a:gd name="connsiteX90" fmla="*/ 5168801 w 6244272"/>
              <a:gd name="connsiteY90" fmla="*/ 6431153 h 6858000"/>
              <a:gd name="connsiteX91" fmla="*/ 5011799 w 6244272"/>
              <a:gd name="connsiteY91" fmla="*/ 6658805 h 6858000"/>
              <a:gd name="connsiteX92" fmla="*/ 4651275 w 6244272"/>
              <a:gd name="connsiteY92" fmla="*/ 6858000 h 6858000"/>
              <a:gd name="connsiteX93" fmla="*/ 1823619 w 6244272"/>
              <a:gd name="connsiteY93" fmla="*/ 6858000 h 6858000"/>
              <a:gd name="connsiteX94" fmla="*/ 947849 w 6244272"/>
              <a:gd name="connsiteY94" fmla="*/ 6858000 h 6858000"/>
              <a:gd name="connsiteX95" fmla="*/ 732568 w 6244272"/>
              <a:gd name="connsiteY95" fmla="*/ 6858000 h 6858000"/>
              <a:gd name="connsiteX96" fmla="*/ 0 w 6244272"/>
              <a:gd name="connsiteY9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244272" h="6858000">
                <a:moveTo>
                  <a:pt x="0" y="0"/>
                </a:moveTo>
                <a:lnTo>
                  <a:pt x="732568" y="0"/>
                </a:lnTo>
                <a:lnTo>
                  <a:pt x="947849" y="0"/>
                </a:lnTo>
                <a:lnTo>
                  <a:pt x="1823619" y="0"/>
                </a:lnTo>
                <a:lnTo>
                  <a:pt x="5235673" y="0"/>
                </a:lnTo>
                <a:cubicBezTo>
                  <a:pt x="5133912" y="35571"/>
                  <a:pt x="5035058" y="78255"/>
                  <a:pt x="4933297" y="110269"/>
                </a:cubicBezTo>
                <a:cubicBezTo>
                  <a:pt x="4947835" y="145839"/>
                  <a:pt x="4962372" y="138725"/>
                  <a:pt x="4976910" y="135168"/>
                </a:cubicBezTo>
                <a:cubicBezTo>
                  <a:pt x="5064133" y="120941"/>
                  <a:pt x="5154264" y="110269"/>
                  <a:pt x="5238580" y="71141"/>
                </a:cubicBezTo>
                <a:cubicBezTo>
                  <a:pt x="5258933" y="64027"/>
                  <a:pt x="5282192" y="64027"/>
                  <a:pt x="5290914" y="88927"/>
                </a:cubicBezTo>
                <a:cubicBezTo>
                  <a:pt x="5305452" y="124497"/>
                  <a:pt x="5285100" y="145839"/>
                  <a:pt x="5264747" y="163625"/>
                </a:cubicBezTo>
                <a:cubicBezTo>
                  <a:pt x="5229858" y="195638"/>
                  <a:pt x="5189154" y="188525"/>
                  <a:pt x="5151357" y="192082"/>
                </a:cubicBezTo>
                <a:cubicBezTo>
                  <a:pt x="5046689" y="209867"/>
                  <a:pt x="4997261" y="259665"/>
                  <a:pt x="4974002" y="373491"/>
                </a:cubicBezTo>
                <a:cubicBezTo>
                  <a:pt x="5064133" y="327250"/>
                  <a:pt x="5154264" y="384162"/>
                  <a:pt x="5241488" y="352148"/>
                </a:cubicBezTo>
                <a:cubicBezTo>
                  <a:pt x="5264747" y="345034"/>
                  <a:pt x="5299637" y="355706"/>
                  <a:pt x="5288007" y="394834"/>
                </a:cubicBezTo>
                <a:cubicBezTo>
                  <a:pt x="5276378" y="430405"/>
                  <a:pt x="5238580" y="458860"/>
                  <a:pt x="5305452" y="451747"/>
                </a:cubicBezTo>
                <a:cubicBezTo>
                  <a:pt x="5354879" y="448189"/>
                  <a:pt x="5369416" y="405504"/>
                  <a:pt x="5383953" y="359262"/>
                </a:cubicBezTo>
                <a:cubicBezTo>
                  <a:pt x="5395583" y="334364"/>
                  <a:pt x="5427565" y="320135"/>
                  <a:pt x="5450825" y="334364"/>
                </a:cubicBezTo>
                <a:cubicBezTo>
                  <a:pt x="5479899" y="348592"/>
                  <a:pt x="5471177" y="387720"/>
                  <a:pt x="5471177" y="416176"/>
                </a:cubicBezTo>
                <a:cubicBezTo>
                  <a:pt x="5474085" y="469532"/>
                  <a:pt x="5450825" y="494431"/>
                  <a:pt x="5410121" y="505101"/>
                </a:cubicBezTo>
                <a:cubicBezTo>
                  <a:pt x="5360693" y="519330"/>
                  <a:pt x="5311267" y="537116"/>
                  <a:pt x="5247303" y="558458"/>
                </a:cubicBezTo>
                <a:cubicBezTo>
                  <a:pt x="5317082" y="594028"/>
                  <a:pt x="5369416" y="586915"/>
                  <a:pt x="5421750" y="558458"/>
                </a:cubicBezTo>
                <a:cubicBezTo>
                  <a:pt x="5485714" y="526444"/>
                  <a:pt x="5570030" y="483759"/>
                  <a:pt x="5622364" y="522887"/>
                </a:cubicBezTo>
                <a:cubicBezTo>
                  <a:pt x="5700865" y="579800"/>
                  <a:pt x="5764829" y="544229"/>
                  <a:pt x="5834608" y="533558"/>
                </a:cubicBezTo>
                <a:cubicBezTo>
                  <a:pt x="5979982" y="512216"/>
                  <a:pt x="5889850" y="480203"/>
                  <a:pt x="6035223" y="462417"/>
                </a:cubicBezTo>
                <a:cubicBezTo>
                  <a:pt x="6093372" y="455303"/>
                  <a:pt x="6154429" y="426847"/>
                  <a:pt x="6238745" y="465975"/>
                </a:cubicBezTo>
                <a:cubicBezTo>
                  <a:pt x="5857868" y="672284"/>
                  <a:pt x="5677606" y="658055"/>
                  <a:pt x="5337434" y="910606"/>
                </a:cubicBezTo>
                <a:cubicBezTo>
                  <a:pt x="5351971" y="935506"/>
                  <a:pt x="5366508" y="924835"/>
                  <a:pt x="5381046" y="921277"/>
                </a:cubicBezTo>
                <a:cubicBezTo>
                  <a:pt x="5404305" y="917720"/>
                  <a:pt x="5433380" y="903491"/>
                  <a:pt x="5439195" y="949734"/>
                </a:cubicBezTo>
                <a:cubicBezTo>
                  <a:pt x="5442103" y="985305"/>
                  <a:pt x="5424657" y="1003089"/>
                  <a:pt x="5395583" y="1006647"/>
                </a:cubicBezTo>
                <a:cubicBezTo>
                  <a:pt x="5311267" y="1020875"/>
                  <a:pt x="5235673" y="1070674"/>
                  <a:pt x="5160079" y="1113358"/>
                </a:cubicBezTo>
                <a:cubicBezTo>
                  <a:pt x="5125190" y="1131144"/>
                  <a:pt x="5087393" y="1156043"/>
                  <a:pt x="5101930" y="1220069"/>
                </a:cubicBezTo>
                <a:cubicBezTo>
                  <a:pt x="5131004" y="1237855"/>
                  <a:pt x="5151357" y="1212955"/>
                  <a:pt x="5174617" y="1209399"/>
                </a:cubicBezTo>
                <a:cubicBezTo>
                  <a:pt x="5197876" y="1205842"/>
                  <a:pt x="5253118" y="1220069"/>
                  <a:pt x="5238580" y="1230741"/>
                </a:cubicBezTo>
                <a:cubicBezTo>
                  <a:pt x="5171709" y="1269868"/>
                  <a:pt x="5293822" y="1365909"/>
                  <a:pt x="5212414" y="1365909"/>
                </a:cubicBezTo>
                <a:cubicBezTo>
                  <a:pt x="5078671" y="1365909"/>
                  <a:pt x="5005984" y="1536647"/>
                  <a:pt x="4878056" y="1540204"/>
                </a:cubicBezTo>
                <a:cubicBezTo>
                  <a:pt x="4857704" y="1540204"/>
                  <a:pt x="4848982" y="1572219"/>
                  <a:pt x="4848982" y="1597117"/>
                </a:cubicBezTo>
                <a:cubicBezTo>
                  <a:pt x="4848982" y="1629132"/>
                  <a:pt x="4869333" y="1632688"/>
                  <a:pt x="4889686" y="1636245"/>
                </a:cubicBezTo>
                <a:cubicBezTo>
                  <a:pt x="4921668" y="1639802"/>
                  <a:pt x="4956557" y="1597117"/>
                  <a:pt x="4997261" y="1657587"/>
                </a:cubicBezTo>
                <a:cubicBezTo>
                  <a:pt x="4921668" y="1693158"/>
                  <a:pt x="4843167" y="1728729"/>
                  <a:pt x="4846074" y="1849668"/>
                </a:cubicBezTo>
                <a:cubicBezTo>
                  <a:pt x="4846074" y="1881683"/>
                  <a:pt x="4814092" y="1895910"/>
                  <a:pt x="4790832" y="1903025"/>
                </a:cubicBezTo>
                <a:cubicBezTo>
                  <a:pt x="4750128" y="1917252"/>
                  <a:pt x="4718146" y="1938595"/>
                  <a:pt x="4694886" y="1984836"/>
                </a:cubicBezTo>
                <a:cubicBezTo>
                  <a:pt x="4694886" y="1995507"/>
                  <a:pt x="4694886" y="2002622"/>
                  <a:pt x="4694886" y="2013292"/>
                </a:cubicBezTo>
                <a:cubicBezTo>
                  <a:pt x="4700701" y="2123562"/>
                  <a:pt x="4758850" y="2120004"/>
                  <a:pt x="4822814" y="2102219"/>
                </a:cubicBezTo>
                <a:cubicBezTo>
                  <a:pt x="4898408" y="2080877"/>
                  <a:pt x="4974002" y="2038192"/>
                  <a:pt x="5055411" y="2077320"/>
                </a:cubicBezTo>
                <a:cubicBezTo>
                  <a:pt x="4942020" y="2130676"/>
                  <a:pt x="4817000" y="2134233"/>
                  <a:pt x="4712331" y="2208931"/>
                </a:cubicBezTo>
                <a:cubicBezTo>
                  <a:pt x="5101930" y="2223159"/>
                  <a:pt x="5445010" y="1984836"/>
                  <a:pt x="5822979" y="1892353"/>
                </a:cubicBezTo>
                <a:cubicBezTo>
                  <a:pt x="5811349" y="1952823"/>
                  <a:pt x="5779367" y="1967051"/>
                  <a:pt x="5753200" y="1974165"/>
                </a:cubicBezTo>
                <a:cubicBezTo>
                  <a:pt x="5613642" y="2020407"/>
                  <a:pt x="5491529" y="2112891"/>
                  <a:pt x="5363601" y="2191146"/>
                </a:cubicBezTo>
                <a:cubicBezTo>
                  <a:pt x="5311267" y="2223159"/>
                  <a:pt x="5273470" y="2258731"/>
                  <a:pt x="5253118" y="2326314"/>
                </a:cubicBezTo>
                <a:cubicBezTo>
                  <a:pt x="5235673" y="2390340"/>
                  <a:pt x="5200783" y="2418796"/>
                  <a:pt x="5136819" y="2401012"/>
                </a:cubicBezTo>
                <a:cubicBezTo>
                  <a:pt x="5084485" y="2386784"/>
                  <a:pt x="5029243" y="2393898"/>
                  <a:pt x="4974002" y="2401012"/>
                </a:cubicBezTo>
                <a:cubicBezTo>
                  <a:pt x="4912946" y="2408126"/>
                  <a:pt x="4843167" y="2479267"/>
                  <a:pt x="4857704" y="2518395"/>
                </a:cubicBezTo>
                <a:cubicBezTo>
                  <a:pt x="4886778" y="2582422"/>
                  <a:pt x="4936205" y="2550408"/>
                  <a:pt x="4976910" y="2543294"/>
                </a:cubicBezTo>
                <a:cubicBezTo>
                  <a:pt x="5026336" y="2536181"/>
                  <a:pt x="5116467" y="2518395"/>
                  <a:pt x="5116467" y="2525509"/>
                </a:cubicBezTo>
                <a:cubicBezTo>
                  <a:pt x="5148450" y="2685576"/>
                  <a:pt x="5221136" y="2564636"/>
                  <a:pt x="5273470" y="2564636"/>
                </a:cubicBezTo>
                <a:cubicBezTo>
                  <a:pt x="5322897" y="2564636"/>
                  <a:pt x="5372323" y="2546851"/>
                  <a:pt x="5418843" y="2532623"/>
                </a:cubicBezTo>
                <a:cubicBezTo>
                  <a:pt x="5479899" y="2514837"/>
                  <a:pt x="5535140" y="2546851"/>
                  <a:pt x="5593290" y="2553965"/>
                </a:cubicBezTo>
                <a:cubicBezTo>
                  <a:pt x="5645624" y="2561080"/>
                  <a:pt x="5616550" y="2653563"/>
                  <a:pt x="5648532" y="2692689"/>
                </a:cubicBezTo>
                <a:cubicBezTo>
                  <a:pt x="5654346" y="2703362"/>
                  <a:pt x="5660161" y="2703362"/>
                  <a:pt x="5665976" y="2703362"/>
                </a:cubicBezTo>
                <a:cubicBezTo>
                  <a:pt x="5683421" y="2980812"/>
                  <a:pt x="5988704" y="2913227"/>
                  <a:pt x="5988704" y="2923898"/>
                </a:cubicBezTo>
                <a:cubicBezTo>
                  <a:pt x="6014871" y="2941684"/>
                  <a:pt x="6046853" y="2899000"/>
                  <a:pt x="6078835" y="2941684"/>
                </a:cubicBezTo>
                <a:cubicBezTo>
                  <a:pt x="5942185" y="3137322"/>
                  <a:pt x="5732847" y="3183563"/>
                  <a:pt x="5546771" y="3329402"/>
                </a:cubicBezTo>
                <a:cubicBezTo>
                  <a:pt x="5700865" y="3379202"/>
                  <a:pt x="5790997" y="3208463"/>
                  <a:pt x="5904388" y="3229805"/>
                </a:cubicBezTo>
                <a:cubicBezTo>
                  <a:pt x="5959629" y="3283162"/>
                  <a:pt x="5793904" y="3368530"/>
                  <a:pt x="5953814" y="3393429"/>
                </a:cubicBezTo>
                <a:cubicBezTo>
                  <a:pt x="5884036" y="3439672"/>
                  <a:pt x="5834608" y="3485914"/>
                  <a:pt x="5785182" y="3539269"/>
                </a:cubicBezTo>
                <a:cubicBezTo>
                  <a:pt x="5700865" y="3635309"/>
                  <a:pt x="5683421" y="3699337"/>
                  <a:pt x="5724125" y="3827390"/>
                </a:cubicBezTo>
                <a:cubicBezTo>
                  <a:pt x="5750293" y="3912759"/>
                  <a:pt x="5788089" y="3991015"/>
                  <a:pt x="5753200" y="4090612"/>
                </a:cubicBezTo>
                <a:cubicBezTo>
                  <a:pt x="5729940" y="4158196"/>
                  <a:pt x="5738663" y="4204438"/>
                  <a:pt x="5825886" y="4172424"/>
                </a:cubicBezTo>
                <a:cubicBezTo>
                  <a:pt x="5918925" y="4140411"/>
                  <a:pt x="5953814" y="4200882"/>
                  <a:pt x="5930554" y="4321821"/>
                </a:cubicBezTo>
                <a:cubicBezTo>
                  <a:pt x="5916018" y="4400076"/>
                  <a:pt x="5930554" y="4424975"/>
                  <a:pt x="5994519" y="4414305"/>
                </a:cubicBezTo>
                <a:cubicBezTo>
                  <a:pt x="6064297" y="4403633"/>
                  <a:pt x="6131169" y="4353835"/>
                  <a:pt x="6218393" y="4378734"/>
                </a:cubicBezTo>
                <a:cubicBezTo>
                  <a:pt x="6148614" y="4521016"/>
                  <a:pt x="6000333" y="4478331"/>
                  <a:pt x="5918925" y="4613499"/>
                </a:cubicBezTo>
                <a:cubicBezTo>
                  <a:pt x="6014871" y="4613499"/>
                  <a:pt x="6090465" y="4613499"/>
                  <a:pt x="6160243" y="4585042"/>
                </a:cubicBezTo>
                <a:cubicBezTo>
                  <a:pt x="6189318" y="4574373"/>
                  <a:pt x="6221300" y="4560144"/>
                  <a:pt x="6238745" y="4602828"/>
                </a:cubicBezTo>
                <a:cubicBezTo>
                  <a:pt x="6259098" y="4652628"/>
                  <a:pt x="6218393" y="4670412"/>
                  <a:pt x="6195133" y="4677526"/>
                </a:cubicBezTo>
                <a:cubicBezTo>
                  <a:pt x="6128261" y="4702425"/>
                  <a:pt x="6075928" y="4759339"/>
                  <a:pt x="6017778" y="4805580"/>
                </a:cubicBezTo>
                <a:cubicBezTo>
                  <a:pt x="5892758" y="4905177"/>
                  <a:pt x="5756107" y="4990547"/>
                  <a:pt x="5651439" y="5154171"/>
                </a:cubicBezTo>
                <a:cubicBezTo>
                  <a:pt x="5782275" y="5111487"/>
                  <a:pt x="5881128" y="5011889"/>
                  <a:pt x="6006149" y="4994104"/>
                </a:cubicBezTo>
                <a:cubicBezTo>
                  <a:pt x="5898572" y="5143500"/>
                  <a:pt x="5761922" y="5243097"/>
                  <a:pt x="5633994" y="5353367"/>
                </a:cubicBezTo>
                <a:cubicBezTo>
                  <a:pt x="5596197" y="5385379"/>
                  <a:pt x="5558400" y="5406721"/>
                  <a:pt x="5552586" y="5474306"/>
                </a:cubicBezTo>
                <a:cubicBezTo>
                  <a:pt x="5535140" y="5605917"/>
                  <a:pt x="5488622" y="5712629"/>
                  <a:pt x="5383953" y="5769542"/>
                </a:cubicBezTo>
                <a:cubicBezTo>
                  <a:pt x="5383953" y="5769542"/>
                  <a:pt x="5389768" y="5790884"/>
                  <a:pt x="5392675" y="5801555"/>
                </a:cubicBezTo>
                <a:cubicBezTo>
                  <a:pt x="5456640" y="5805112"/>
                  <a:pt x="5506066" y="5726858"/>
                  <a:pt x="5584568" y="5755314"/>
                </a:cubicBezTo>
                <a:cubicBezTo>
                  <a:pt x="5506066" y="5862025"/>
                  <a:pt x="5442103" y="5954508"/>
                  <a:pt x="5334526" y="6004307"/>
                </a:cubicBezTo>
                <a:cubicBezTo>
                  <a:pt x="5247303" y="6043434"/>
                  <a:pt x="5139727" y="6068335"/>
                  <a:pt x="5075763" y="6196388"/>
                </a:cubicBezTo>
                <a:cubicBezTo>
                  <a:pt x="5148450" y="6221287"/>
                  <a:pt x="5203691" y="6189274"/>
                  <a:pt x="5258933" y="6167932"/>
                </a:cubicBezTo>
                <a:cubicBezTo>
                  <a:pt x="5343249" y="6132361"/>
                  <a:pt x="5427565" y="6093234"/>
                  <a:pt x="5511881" y="6057663"/>
                </a:cubicBezTo>
                <a:cubicBezTo>
                  <a:pt x="5543864" y="6043434"/>
                  <a:pt x="5578753" y="6036320"/>
                  <a:pt x="5599105" y="6100347"/>
                </a:cubicBezTo>
                <a:cubicBezTo>
                  <a:pt x="5491529" y="6114575"/>
                  <a:pt x="5427565" y="6199945"/>
                  <a:pt x="5360693" y="6281757"/>
                </a:cubicBezTo>
                <a:cubicBezTo>
                  <a:pt x="5322897" y="6327999"/>
                  <a:pt x="5290914" y="6388469"/>
                  <a:pt x="5224043" y="6367127"/>
                </a:cubicBezTo>
                <a:cubicBezTo>
                  <a:pt x="5189154" y="6356456"/>
                  <a:pt x="5165894" y="6388469"/>
                  <a:pt x="5168801" y="6431153"/>
                </a:cubicBezTo>
                <a:cubicBezTo>
                  <a:pt x="5183339" y="6580550"/>
                  <a:pt x="5099022" y="6630349"/>
                  <a:pt x="5011799" y="6658805"/>
                </a:cubicBezTo>
                <a:cubicBezTo>
                  <a:pt x="4883871" y="6701489"/>
                  <a:pt x="4770480" y="6786859"/>
                  <a:pt x="4651275" y="6858000"/>
                </a:cubicBezTo>
                <a:lnTo>
                  <a:pt x="1823619" y="6858000"/>
                </a:lnTo>
                <a:lnTo>
                  <a:pt x="947849" y="6858000"/>
                </a:lnTo>
                <a:lnTo>
                  <a:pt x="73256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55C6D79-84AD-469A-9215-7D369192E9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09600"/>
            <a:ext cx="3992700" cy="3877197"/>
          </a:xfrm>
        </p:spPr>
        <p:txBody>
          <a:bodyPr>
            <a:normAutofit/>
          </a:bodyPr>
          <a:lstStyle/>
          <a:p>
            <a:pPr algn="l"/>
            <a:r>
              <a:rPr lang="pl-PL" sz="4800" b="1" dirty="0"/>
              <a:t>Program LIFE </a:t>
            </a:r>
            <a:br>
              <a:rPr lang="pl-PL" sz="4800" b="1" dirty="0"/>
            </a:br>
            <a:r>
              <a:rPr lang="pl-PL" sz="4800" b="1" dirty="0"/>
              <a:t>dla NGO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228ABCB-4920-40FE-8196-2DEAD828CA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4638783"/>
            <a:ext cx="4007449" cy="1343972"/>
          </a:xfrm>
        </p:spPr>
        <p:txBody>
          <a:bodyPr>
            <a:normAutofit/>
          </a:bodyPr>
          <a:lstStyle/>
          <a:p>
            <a:pPr algn="l"/>
            <a:r>
              <a:rPr lang="pl-PL" sz="2000" b="1" dirty="0"/>
              <a:t>Warszawa, 23 października 2024 r. </a:t>
            </a:r>
          </a:p>
          <a:p>
            <a:pPr algn="l"/>
            <a:r>
              <a:rPr lang="pl-PL" sz="2000" b="1" dirty="0"/>
              <a:t>Andrzej Muter </a:t>
            </a:r>
          </a:p>
          <a:p>
            <a:pPr algn="l">
              <a:spcBef>
                <a:spcPts val="0"/>
              </a:spcBef>
            </a:pPr>
            <a:r>
              <a:rPr lang="pl-PL" sz="2000" b="1" dirty="0"/>
              <a:t>Kierownik Wydziału LIFE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7A1C2CC7-598E-2FB7-C60F-D5D1280F10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637" y="127484"/>
            <a:ext cx="1298431" cy="99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948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60C6B61-883A-EBC1-099A-41D84CCAF9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8837220"/>
              </p:ext>
            </p:extLst>
          </p:nvPr>
        </p:nvGraphicFramePr>
        <p:xfrm>
          <a:off x="474454" y="1744394"/>
          <a:ext cx="11240218" cy="48667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pole tekstowe 4">
            <a:extLst>
              <a:ext uri="{FF2B5EF4-FFF2-40B4-BE49-F238E27FC236}">
                <a16:creationId xmlns:a16="http://schemas.microsoft.com/office/drawing/2014/main" id="{49CD027E-EC25-F300-DF9E-5DD79FB7325B}"/>
              </a:ext>
            </a:extLst>
          </p:cNvPr>
          <p:cNvSpPr txBox="1"/>
          <p:nvPr/>
        </p:nvSpPr>
        <p:spPr>
          <a:xfrm>
            <a:off x="182879" y="246862"/>
            <a:ext cx="90471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rebuchet MS" panose="020B0603020202020204"/>
                <a:ea typeface="Lato" panose="020F0502020204030203" pitchFamily="34" charset="0"/>
                <a:cs typeface="Lato" panose="020F0502020204030203" pitchFamily="34" charset="0"/>
              </a:rPr>
              <a:t>Jaki musi być projekt, aby być „Projektem LIFE”?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8D3918D-AEB0-8D52-3659-484C0ED27AC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A6E0736-9B7A-252B-D57D-75785AF504D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52607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436937" y="1385338"/>
            <a:ext cx="11429998" cy="714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Source Sans Pro Semibold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Wsparcie LIFE w ramach unijnych dyrektyw ptasiej i siedliskowej</a:t>
            </a:r>
            <a:endParaRPr kumimoji="0" lang="pl-PL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436937" y="2218978"/>
            <a:ext cx="11207107" cy="40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Wsparcie LIFE w ramach rozporządzenia w sprawie inwazyjnych gatunków obcych</a:t>
            </a:r>
          </a:p>
        </p:txBody>
      </p:sp>
      <p:sp>
        <p:nvSpPr>
          <p:cNvPr id="3" name="Prostokąt 2"/>
          <p:cNvSpPr/>
          <p:nvPr/>
        </p:nvSpPr>
        <p:spPr>
          <a:xfrm>
            <a:off x="436937" y="2744842"/>
            <a:ext cx="11513638" cy="34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Wsparcie LIFE w ramach Europejskiej Strategii Bioróżnorodności do 2030 r.: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utworzenie spójnej sieci obszarów chronionych (osiągnięcie celu 30% i 10%)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wdrażanie unijnych celów w zakresie przywracania właściwego stanu przyrody w odniesieniu do gatunków i siedlisk przyrodniczych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odtwarzanie zdegradowanych i bogatych w węgiel ekosystemów; zapobieganie klęskom żywiołowym i ograniczanie ich skutków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poprawa żywotności i odporności lasów gospodarczych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odwrócenie spadku liczebności zapylaczy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przywracanie przyrody na gruntach rolnych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zazielenianie obszarów miejskich i podmiejskich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pomiar i integrowanie wartości przyrody</a:t>
            </a:r>
          </a:p>
        </p:txBody>
      </p:sp>
      <p:sp>
        <p:nvSpPr>
          <p:cNvPr id="7" name="Prostokąt 6"/>
          <p:cNvSpPr/>
          <p:nvPr/>
        </p:nvSpPr>
        <p:spPr>
          <a:xfrm>
            <a:off x="436937" y="6171421"/>
            <a:ext cx="119240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Zapewnienie zgodności ze środowiskiem przyrodniczym i dostęp do systemu sprawiedliwości</a:t>
            </a:r>
          </a:p>
        </p:txBody>
      </p:sp>
      <p:pic>
        <p:nvPicPr>
          <p:cNvPr id="8" name="Image 26">
            <a:extLst>
              <a:ext uri="{FF2B5EF4-FFF2-40B4-BE49-F238E27FC236}">
                <a16:creationId xmlns:a16="http://schemas.microsoft.com/office/drawing/2014/main" id="{C41C4154-A8FF-C61F-E08C-349187C915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874"/>
          <a:stretch/>
        </p:blipFill>
        <p:spPr>
          <a:xfrm>
            <a:off x="436937" y="151128"/>
            <a:ext cx="2190019" cy="1533365"/>
          </a:xfrm>
          <a:prstGeom prst="rect">
            <a:avLst/>
          </a:prstGeom>
        </p:spPr>
      </p:pic>
      <p:sp>
        <p:nvSpPr>
          <p:cNvPr id="9" name="ZoneTexte 35">
            <a:extLst>
              <a:ext uri="{FF2B5EF4-FFF2-40B4-BE49-F238E27FC236}">
                <a16:creationId xmlns:a16="http://schemas.microsoft.com/office/drawing/2014/main" id="{E60658D4-553D-67C9-246D-D8046AC9A0AF}"/>
              </a:ext>
            </a:extLst>
          </p:cNvPr>
          <p:cNvSpPr txBox="1"/>
          <p:nvPr/>
        </p:nvSpPr>
        <p:spPr>
          <a:xfrm>
            <a:off x="2854851" y="925749"/>
            <a:ext cx="7088180" cy="647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133" b="1" i="0" u="none" strike="noStrike" kern="0" cap="none" spc="0" normalizeH="0" baseline="0" noProof="0" dirty="0">
                <a:ln>
                  <a:noFill/>
                </a:ln>
                <a:solidFill>
                  <a:srgbClr val="004493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Przyroda i różnorodność biologiczna (NAT)</a:t>
            </a:r>
            <a:endParaRPr kumimoji="0" lang="fr-BE" sz="2133" b="1" i="0" u="none" strike="noStrike" kern="0" cap="none" spc="0" normalizeH="0" baseline="0" noProof="0" dirty="0">
              <a:ln>
                <a:noFill/>
              </a:ln>
              <a:solidFill>
                <a:srgbClr val="004493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Verdana"/>
              <a:sym typeface="Calibri"/>
            </a:endParaRPr>
          </a:p>
        </p:txBody>
      </p:sp>
      <p:sp>
        <p:nvSpPr>
          <p:cNvPr id="6" name="Symbol zastępczy tekstu 1">
            <a:extLst>
              <a:ext uri="{FF2B5EF4-FFF2-40B4-BE49-F238E27FC236}">
                <a16:creationId xmlns:a16="http://schemas.microsoft.com/office/drawing/2014/main" id="{39728493-F322-1A7E-C4E0-21C5845C8F60}"/>
              </a:ext>
            </a:extLst>
          </p:cNvPr>
          <p:cNvSpPr txBox="1">
            <a:spLocks/>
          </p:cNvSpPr>
          <p:nvPr/>
        </p:nvSpPr>
        <p:spPr>
          <a:xfrm>
            <a:off x="2854851" y="289161"/>
            <a:ext cx="6932244" cy="62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Autofit/>
          </a:bodyPr>
          <a:lstStyle>
            <a:lvl1pPr marL="228611" marR="0" indent="-228611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522540" marR="0" indent="-217725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812841" marR="0" indent="-203210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15829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146311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176792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2072744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237755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268237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  <a:t>Tematyka projektów priorytetowych 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C6D5873B-2CBF-B83F-83C7-95047FFAA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5800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35">
            <a:extLst>
              <a:ext uri="{FF2B5EF4-FFF2-40B4-BE49-F238E27FC236}">
                <a16:creationId xmlns:a16="http://schemas.microsoft.com/office/drawing/2014/main" id="{E60658D4-553D-67C9-246D-D8046AC9A0AF}"/>
              </a:ext>
            </a:extLst>
          </p:cNvPr>
          <p:cNvSpPr txBox="1"/>
          <p:nvPr/>
        </p:nvSpPr>
        <p:spPr>
          <a:xfrm>
            <a:off x="2854851" y="925749"/>
            <a:ext cx="7088180" cy="647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133" b="1" i="0" u="none" strike="noStrike" kern="0" cap="none" spc="0" normalizeH="0" baseline="0" noProof="0" dirty="0">
                <a:ln>
                  <a:noFill/>
                </a:ln>
                <a:solidFill>
                  <a:srgbClr val="004493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Gospodarka o obiegu zamkniętym (ENV)</a:t>
            </a:r>
            <a:endParaRPr kumimoji="0" lang="fr-BE" sz="2133" b="1" i="0" u="none" strike="noStrike" kern="0" cap="none" spc="0" normalizeH="0" baseline="0" noProof="0" dirty="0">
              <a:ln>
                <a:noFill/>
              </a:ln>
              <a:solidFill>
                <a:srgbClr val="004493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Verdana"/>
              <a:sym typeface="Calibri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82C416C-E92A-88FF-E10F-AECC205FEB19}"/>
              </a:ext>
            </a:extLst>
          </p:cNvPr>
          <p:cNvSpPr txBox="1"/>
          <p:nvPr/>
        </p:nvSpPr>
        <p:spPr>
          <a:xfrm>
            <a:off x="233532" y="1889073"/>
            <a:ext cx="341952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Gospodarka o obiegu zamkniętym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Powietrze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Woda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Gleba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Hałas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Środki chemiczne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Zarządzanie i informacja w zakresie środowiska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72E69FA0-5E4B-7F6E-F21F-6231FD8EE84A}"/>
              </a:ext>
            </a:extLst>
          </p:cNvPr>
          <p:cNvSpPr/>
          <p:nvPr/>
        </p:nvSpPr>
        <p:spPr>
          <a:xfrm>
            <a:off x="3653060" y="1794292"/>
            <a:ext cx="811594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sm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Odzyskiwanie zasobów z odpadów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Wdrażanie </a:t>
            </a:r>
            <a:r>
              <a:rPr kumimoji="0" lang="pl-PL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innowacyjnych rozwiązań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 dla pozyskania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materiałów, komponentów lub produktów z recyklingu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 dla wybranych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10 obszarów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: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Selektywne zbieranie i recykling zużytego sprzętu elektrycznego </a:t>
            </a:r>
            <a:b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</a:b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i elektronicznego (WEEE), w szczególności, ale nie tylko, paneli fotowoltaicznych, smartfonów, tabletów i komputerów;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(…)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Selektywna zbiórka i recykling bioodpadów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;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(…)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Char char="-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Sortowanie i recykling opakowań.</a:t>
            </a:r>
          </a:p>
          <a:p>
            <a:pPr marL="36195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Wdrożenie </a:t>
            </a:r>
            <a:r>
              <a:rPr kumimoji="0" lang="pl-PL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innowacyjnych</a:t>
            </a:r>
            <a:r>
              <a:rPr kumimoji="0" lang="pl-PL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 </a:t>
            </a:r>
            <a:r>
              <a:rPr kumimoji="0" lang="pl-PL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rozwiązań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 z zakresu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identyfikacji, śledzenia, separacji, zapobiegania i dekontaminacji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 </a:t>
            </a:r>
            <a:r>
              <a:rPr kumimoji="0" lang="pl-PL" sz="18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odpadów zawierających niebezpieczne substancje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, aby umożliwić recykling o wartości dodanej przetwarzanych odpadów i bezpieczną utylizację substancji niebezpiecznych (np. azbestu) lub ograniczenie skali problemu w ramach projektu.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id="{9A889A15-3BB8-B09D-4E64-07E2067001C5}"/>
              </a:ext>
            </a:extLst>
          </p:cNvPr>
          <p:cNvSpPr/>
          <p:nvPr/>
        </p:nvSpPr>
        <p:spPr>
          <a:xfrm>
            <a:off x="675919" y="1898191"/>
            <a:ext cx="2849998" cy="87848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Source Sans Pro Semibold"/>
              <a:cs typeface="+mn-cs"/>
            </a:endParaRPr>
          </a:p>
        </p:txBody>
      </p:sp>
      <p:pic>
        <p:nvPicPr>
          <p:cNvPr id="12" name="Image 27">
            <a:extLst>
              <a:ext uri="{FF2B5EF4-FFF2-40B4-BE49-F238E27FC236}">
                <a16:creationId xmlns:a16="http://schemas.microsoft.com/office/drawing/2014/main" id="{3A0684F4-01B5-14F3-60F2-6EA1D840E7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093"/>
          <a:stretch/>
        </p:blipFill>
        <p:spPr>
          <a:xfrm>
            <a:off x="459841" y="288979"/>
            <a:ext cx="2143055" cy="1505313"/>
          </a:xfrm>
          <a:prstGeom prst="rect">
            <a:avLst/>
          </a:prstGeom>
        </p:spPr>
      </p:pic>
      <p:sp>
        <p:nvSpPr>
          <p:cNvPr id="3" name="Symbol zastępczy tekstu 1">
            <a:extLst>
              <a:ext uri="{FF2B5EF4-FFF2-40B4-BE49-F238E27FC236}">
                <a16:creationId xmlns:a16="http://schemas.microsoft.com/office/drawing/2014/main" id="{9B53A758-86D3-D44B-6DDC-C57944D7B2D3}"/>
              </a:ext>
            </a:extLst>
          </p:cNvPr>
          <p:cNvSpPr txBox="1">
            <a:spLocks/>
          </p:cNvSpPr>
          <p:nvPr/>
        </p:nvSpPr>
        <p:spPr>
          <a:xfrm>
            <a:off x="2854851" y="289161"/>
            <a:ext cx="6932244" cy="62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Autofit/>
          </a:bodyPr>
          <a:lstStyle>
            <a:lvl1pPr marL="228611" marR="0" indent="-228611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522540" marR="0" indent="-217725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812841" marR="0" indent="-203210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15829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146311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176792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2072744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237755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268237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  <a:t>Tematyka projektów priorytetowych 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EB80FE9-1C43-D3A7-B331-227B197FB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8881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35">
            <a:extLst>
              <a:ext uri="{FF2B5EF4-FFF2-40B4-BE49-F238E27FC236}">
                <a16:creationId xmlns:a16="http://schemas.microsoft.com/office/drawing/2014/main" id="{E60658D4-553D-67C9-246D-D8046AC9A0AF}"/>
              </a:ext>
            </a:extLst>
          </p:cNvPr>
          <p:cNvSpPr txBox="1"/>
          <p:nvPr/>
        </p:nvSpPr>
        <p:spPr>
          <a:xfrm>
            <a:off x="2854851" y="925749"/>
            <a:ext cx="7088180" cy="647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133" b="1" i="0" u="none" strike="noStrike" kern="0" cap="none" spc="0" normalizeH="0" baseline="0" noProof="0" dirty="0">
                <a:ln>
                  <a:noFill/>
                </a:ln>
                <a:solidFill>
                  <a:srgbClr val="004493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Łagodzenie zmian klimatu i przystosowanie się do niej (CLIMA)</a:t>
            </a:r>
            <a:endParaRPr kumimoji="0" lang="fr-BE" sz="2133" b="1" i="0" u="none" strike="noStrike" kern="0" cap="none" spc="0" normalizeH="0" baseline="0" noProof="0" dirty="0">
              <a:ln>
                <a:noFill/>
              </a:ln>
              <a:solidFill>
                <a:srgbClr val="004493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Verdana"/>
              <a:sym typeface="Calibri"/>
            </a:endParaRPr>
          </a:p>
        </p:txBody>
      </p:sp>
      <p:sp>
        <p:nvSpPr>
          <p:cNvPr id="3" name="Prostokąt 2">
            <a:extLst>
              <a:ext uri="{FF2B5EF4-FFF2-40B4-BE49-F238E27FC236}">
                <a16:creationId xmlns:a16="http://schemas.microsoft.com/office/drawing/2014/main" id="{2D8B46C1-DEBB-8DD6-424C-2D7910ABB29F}"/>
              </a:ext>
            </a:extLst>
          </p:cNvPr>
          <p:cNvSpPr/>
          <p:nvPr/>
        </p:nvSpPr>
        <p:spPr>
          <a:xfrm>
            <a:off x="3831829" y="2009720"/>
            <a:ext cx="7785405" cy="4501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Kształtowanie polityki adaptacyjnej oraz strategie i plany adaptacji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Najnowocześniejsze narzędzia i rozwiązania w zakresie adaptacji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Rozwiązania wykorzystujące zasoby przyrodnicze w zarządzaniu obszarami lądowymi, przybrzeżnymi i morskimi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Adaptacja miast i regionów do zmian klimatu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Uodparnianie na zmianę klimatu i odporność infrastruktury </a:t>
            </a:r>
            <a:b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</a:b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i budynków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Rozwiązania w zakresie adaptacji dla rolników, leśników, zarządców obszarów Natura 2000 i innych zarządców obszarów lądowych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Gospodarka wodna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18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anose="020B0603020202020204"/>
                <a:ea typeface="Source Sans Pro Semibold"/>
                <a:cs typeface="+mn-cs"/>
              </a:rPr>
              <a:t>Gotowość na ekstremalne warunki pogodowe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Source Sans Pro Semibold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Source Sans Pro Semibold"/>
              <a:cs typeface="+mn-cs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FC89493-5E50-9967-40BB-5C91ABBA4B96}"/>
              </a:ext>
            </a:extLst>
          </p:cNvPr>
          <p:cNvSpPr txBox="1"/>
          <p:nvPr/>
        </p:nvSpPr>
        <p:spPr>
          <a:xfrm>
            <a:off x="190075" y="2153711"/>
            <a:ext cx="2770295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Łagodzenie zmian klimatu 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Adaptacja do zmian klimatu</a:t>
            </a:r>
          </a:p>
          <a:p>
            <a:pPr marL="457200" marR="0" lvl="0" indent="-457200" algn="l" defTabSz="914400" rtl="0" eaLnBrk="1" fontAlgn="auto" latinLnBrk="0" hangingPunct="1">
              <a:lnSpc>
                <a:spcPts val="34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Zarządzanie </a:t>
            </a:r>
            <a:b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</a:b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i informacja</a:t>
            </a:r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5C10E2B9-E1EA-CCCC-02CC-1CFB84E7C7FB}"/>
              </a:ext>
            </a:extLst>
          </p:cNvPr>
          <p:cNvSpPr/>
          <p:nvPr/>
        </p:nvSpPr>
        <p:spPr>
          <a:xfrm>
            <a:off x="574766" y="3381850"/>
            <a:ext cx="2147222" cy="87848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/>
              <a:ea typeface="Source Sans Pro Semibold"/>
              <a:cs typeface="+mn-cs"/>
            </a:endParaRPr>
          </a:p>
        </p:txBody>
      </p:sp>
      <p:pic>
        <p:nvPicPr>
          <p:cNvPr id="7" name="Image 29">
            <a:extLst>
              <a:ext uri="{FF2B5EF4-FFF2-40B4-BE49-F238E27FC236}">
                <a16:creationId xmlns:a16="http://schemas.microsoft.com/office/drawing/2014/main" id="{834D1BD0-4D5F-7BA2-27A0-DD71ED164F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017"/>
          <a:stretch/>
        </p:blipFill>
        <p:spPr>
          <a:xfrm>
            <a:off x="319999" y="497737"/>
            <a:ext cx="2510445" cy="1529079"/>
          </a:xfrm>
          <a:prstGeom prst="rect">
            <a:avLst/>
          </a:prstGeom>
        </p:spPr>
      </p:pic>
      <p:sp>
        <p:nvSpPr>
          <p:cNvPr id="6" name="Symbol zastępczy tekstu 1">
            <a:extLst>
              <a:ext uri="{FF2B5EF4-FFF2-40B4-BE49-F238E27FC236}">
                <a16:creationId xmlns:a16="http://schemas.microsoft.com/office/drawing/2014/main" id="{05C57895-B139-03FF-9E8A-F3C1B1C11727}"/>
              </a:ext>
            </a:extLst>
          </p:cNvPr>
          <p:cNvSpPr txBox="1">
            <a:spLocks/>
          </p:cNvSpPr>
          <p:nvPr/>
        </p:nvSpPr>
        <p:spPr>
          <a:xfrm>
            <a:off x="2854851" y="289161"/>
            <a:ext cx="6932244" cy="62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Autofit/>
          </a:bodyPr>
          <a:lstStyle>
            <a:lvl1pPr marL="228611" marR="0" indent="-228611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522540" marR="0" indent="-217725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812841" marR="0" indent="-203210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15829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146311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176792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2072744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237755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268237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  <a:t>Tematyka projektów priorytetowych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88B1FAC-9D8A-DE9B-AA6A-CA7A9A23F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49544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35">
            <a:extLst>
              <a:ext uri="{FF2B5EF4-FFF2-40B4-BE49-F238E27FC236}">
                <a16:creationId xmlns:a16="http://schemas.microsoft.com/office/drawing/2014/main" id="{E60658D4-553D-67C9-246D-D8046AC9A0AF}"/>
              </a:ext>
            </a:extLst>
          </p:cNvPr>
          <p:cNvSpPr txBox="1"/>
          <p:nvPr/>
        </p:nvSpPr>
        <p:spPr>
          <a:xfrm>
            <a:off x="2854851" y="925749"/>
            <a:ext cx="7088180" cy="647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133" b="1" i="0" u="none" strike="noStrike" kern="0" cap="none" spc="0" normalizeH="0" baseline="0" noProof="0" dirty="0">
                <a:ln>
                  <a:noFill/>
                </a:ln>
                <a:solidFill>
                  <a:srgbClr val="004493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Przejście na czystą energię (CET)</a:t>
            </a:r>
            <a:endParaRPr kumimoji="0" lang="fr-BE" sz="2133" b="1" i="0" u="none" strike="noStrike" kern="0" cap="none" spc="0" normalizeH="0" baseline="0" noProof="0" dirty="0">
              <a:ln>
                <a:noFill/>
              </a:ln>
              <a:solidFill>
                <a:srgbClr val="004493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Verdana"/>
              <a:sym typeface="Calibri"/>
            </a:endParaRPr>
          </a:p>
        </p:txBody>
      </p:sp>
      <p:sp>
        <p:nvSpPr>
          <p:cNvPr id="6" name="Symbol zastępczy tekstu 1">
            <a:extLst>
              <a:ext uri="{FF2B5EF4-FFF2-40B4-BE49-F238E27FC236}">
                <a16:creationId xmlns:a16="http://schemas.microsoft.com/office/drawing/2014/main" id="{05C57895-B139-03FF-9E8A-F3C1B1C11727}"/>
              </a:ext>
            </a:extLst>
          </p:cNvPr>
          <p:cNvSpPr txBox="1">
            <a:spLocks/>
          </p:cNvSpPr>
          <p:nvPr/>
        </p:nvSpPr>
        <p:spPr>
          <a:xfrm>
            <a:off x="2854851" y="289161"/>
            <a:ext cx="6932244" cy="628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Autofit/>
          </a:bodyPr>
          <a:lstStyle>
            <a:lvl1pPr marL="228611" marR="0" indent="-228611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522540" marR="0" indent="-217725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812841" marR="0" indent="-203210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15829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146311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176792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2072744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237755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268237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pl-PL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  <a:t>Tematyka projektów priorytetowych 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293D0170-B53B-2C78-B41F-8601FD97C35D}"/>
              </a:ext>
            </a:extLst>
          </p:cNvPr>
          <p:cNvSpPr txBox="1"/>
          <p:nvPr/>
        </p:nvSpPr>
        <p:spPr>
          <a:xfrm>
            <a:off x="1045029" y="1580942"/>
            <a:ext cx="10744425" cy="5039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small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Szczegółowa tematyka projektów publikowana w kolejnych naborach ! Np.: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Tworzenie ram polityki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krajowej, regionalnej i lokalnej wspierających przejście na czystą energię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Budowanie zdolności władz publicznych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Wspieranie przepisów wykonawczych prawodawstwa i strategii UE</a:t>
            </a:r>
          </a:p>
          <a:p>
            <a:pPr marL="800100" marR="0" lvl="1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Zarządzanie i wsparcie kształtowania polityki UE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Przyspieszenie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wdrażania technologii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,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cyfryzacji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,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nowych usług </a:t>
            </a: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i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modeli biznesowych </a:t>
            </a:r>
            <a:b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</a:b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oraz doskonalenie powiązane </a:t>
            </a: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z poprawą umiejętności zawodowych na rynku</a:t>
            </a:r>
          </a:p>
          <a:p>
            <a:pPr marL="86201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Wspieranie fali renowacji i transformacji energetycznej budynków </a:t>
            </a:r>
          </a:p>
          <a:p>
            <a:pPr marL="86201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Wspieranie transformacji energetycznej w przemyśle i sektorach usług</a:t>
            </a:r>
          </a:p>
          <a:p>
            <a:pPr marL="86201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Zapewnienie odpowiednich umiejętności na rynku w zakresie transformacji energetycznej</a:t>
            </a:r>
          </a:p>
          <a:p>
            <a:pPr marL="86201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Wspieranie neutralności klimatycznej w ciepłownictwie i chłodnictwie</a:t>
            </a:r>
          </a:p>
          <a:p>
            <a:pPr marL="86201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Umożliwienie usług innowacyjnych, inteligentnych i integrujących sektor na potrzeby przejścia na czystą energię</a:t>
            </a:r>
          </a:p>
          <a:p>
            <a:pPr marL="862013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ource Sans Pro Semibold"/>
                <a:cs typeface="+mn-cs"/>
              </a:rPr>
              <a:t>…</a:t>
            </a:r>
          </a:p>
        </p:txBody>
      </p:sp>
      <p:pic>
        <p:nvPicPr>
          <p:cNvPr id="8" name="Image 28">
            <a:extLst>
              <a:ext uri="{FF2B5EF4-FFF2-40B4-BE49-F238E27FC236}">
                <a16:creationId xmlns:a16="http://schemas.microsoft.com/office/drawing/2014/main" id="{A1E1A804-692E-B874-BBFE-EFAD51D511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998"/>
          <a:stretch/>
        </p:blipFill>
        <p:spPr>
          <a:xfrm>
            <a:off x="177189" y="111205"/>
            <a:ext cx="2363307" cy="162908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EA97FDF8-E725-C344-B617-E9497E559F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894670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3AF0D24F-34BC-4CAD-8FE1-35C10F0988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83922" y="737449"/>
            <a:ext cx="5508077" cy="843040"/>
          </a:xfrm>
        </p:spPr>
        <p:txBody>
          <a:bodyPr/>
          <a:lstStyle/>
          <a:p>
            <a:r>
              <a:rPr lang="pl-PL" sz="3600" dirty="0"/>
              <a:t>Zakres prezentacji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389185" y="1580489"/>
            <a:ext cx="6616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85000"/>
                  </a:scheme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Wprowadzenie do Programu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indent="-355600">
              <a:buFont typeface="Wingdings" panose="05000000000000000000" pitchFamily="2" charset="2"/>
              <a:buChar char="ü"/>
              <a:defRPr/>
            </a:pPr>
            <a:r>
              <a:rPr lang="pl-PL" sz="2800" dirty="0"/>
              <a:t>Rola NFOŚiGW we wdrażaniu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85000"/>
                </a:scheme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85000"/>
                  </a:scheme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NFOŚiGW dla  NGO w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79FB6F98-10DD-5699-2D20-7B1300CCB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90" y="26901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222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9DA4216-51E4-FA37-FFAA-F6A3436907EE}"/>
              </a:ext>
            </a:extLst>
          </p:cNvPr>
          <p:cNvSpPr txBox="1"/>
          <p:nvPr/>
        </p:nvSpPr>
        <p:spPr>
          <a:xfrm>
            <a:off x="395729" y="236542"/>
            <a:ext cx="8497782" cy="543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9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Podział ról: Komisja Europejska i NFOŚiGW</a:t>
            </a:r>
            <a:endParaRPr kumimoji="0" lang="pl-PL" sz="2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1ACE6A2-FCE0-E01E-1083-347693C5C5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005ECAAB-72B9-BE66-2924-8B4D36EC81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  <p:graphicFrame>
        <p:nvGraphicFramePr>
          <p:cNvPr id="31" name="Diagram 30">
            <a:extLst>
              <a:ext uri="{FF2B5EF4-FFF2-40B4-BE49-F238E27FC236}">
                <a16:creationId xmlns:a16="http://schemas.microsoft.com/office/drawing/2014/main" id="{B8DF3519-1AF6-FF60-5708-FCF3DAFB595D}"/>
              </a:ext>
            </a:extLst>
          </p:cNvPr>
          <p:cNvGraphicFramePr/>
          <p:nvPr/>
        </p:nvGraphicFramePr>
        <p:xfrm>
          <a:off x="395729" y="853346"/>
          <a:ext cx="11400539" cy="55683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2" name="Obraz 31">
            <a:extLst>
              <a:ext uri="{FF2B5EF4-FFF2-40B4-BE49-F238E27FC236}">
                <a16:creationId xmlns:a16="http://schemas.microsoft.com/office/drawing/2014/main" id="{DFB1CCE0-35E7-F338-7375-D37B4BF07D8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6106" y="2365040"/>
            <a:ext cx="1374381" cy="923643"/>
          </a:xfrm>
          <a:prstGeom prst="rect">
            <a:avLst/>
          </a:prstGeom>
          <a:ln>
            <a:noFill/>
          </a:ln>
        </p:spPr>
      </p:pic>
      <p:pic>
        <p:nvPicPr>
          <p:cNvPr id="33" name="Obraz 32" descr="Obraz zawierający Czcionka, logo, Grafika, tekst&#10;&#10;Opis wygenerowany automatycznie">
            <a:extLst>
              <a:ext uri="{FF2B5EF4-FFF2-40B4-BE49-F238E27FC236}">
                <a16:creationId xmlns:a16="http://schemas.microsoft.com/office/drawing/2014/main" id="{BE846AEC-3159-571F-4329-83C7C4B7C9C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103" y="2456960"/>
            <a:ext cx="1555627" cy="982873"/>
          </a:xfrm>
          <a:prstGeom prst="rect">
            <a:avLst/>
          </a:prstGeom>
          <a:ln>
            <a:noFill/>
          </a:ln>
        </p:spPr>
      </p:pic>
      <p:sp>
        <p:nvSpPr>
          <p:cNvPr id="34" name="Schemat blokowy: łącznik 33">
            <a:extLst>
              <a:ext uri="{FF2B5EF4-FFF2-40B4-BE49-F238E27FC236}">
                <a16:creationId xmlns:a16="http://schemas.microsoft.com/office/drawing/2014/main" id="{D87277D2-B14F-0BEC-F46D-79DCACEC6A6B}"/>
              </a:ext>
            </a:extLst>
          </p:cNvPr>
          <p:cNvSpPr/>
          <p:nvPr/>
        </p:nvSpPr>
        <p:spPr>
          <a:xfrm>
            <a:off x="5191594" y="2765960"/>
            <a:ext cx="1808813" cy="1710365"/>
          </a:xfrm>
          <a:prstGeom prst="flowChartConnector">
            <a:avLst/>
          </a:prstGeom>
          <a:gradFill flip="none" rotWithShape="1">
            <a:gsLst>
              <a:gs pos="0">
                <a:srgbClr val="0989B1">
                  <a:lumMod val="67000"/>
                </a:srgbClr>
              </a:gs>
              <a:gs pos="48000">
                <a:srgbClr val="0989B1">
                  <a:lumMod val="97000"/>
                  <a:lumOff val="3000"/>
                </a:srgbClr>
              </a:gs>
              <a:gs pos="100000">
                <a:srgbClr val="0989B1">
                  <a:lumMod val="60000"/>
                  <a:lumOff val="40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60963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pic>
        <p:nvPicPr>
          <p:cNvPr id="35" name="Obraz 34">
            <a:extLst>
              <a:ext uri="{FF2B5EF4-FFF2-40B4-BE49-F238E27FC236}">
                <a16:creationId xmlns:a16="http://schemas.microsoft.com/office/drawing/2014/main" id="{0CBD7942-12B7-DE1D-F83C-290D28204F7B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395" y="3493838"/>
            <a:ext cx="1011211" cy="730887"/>
          </a:xfrm>
          <a:prstGeom prst="rect">
            <a:avLst/>
          </a:prstGeom>
        </p:spPr>
      </p:pic>
      <p:sp>
        <p:nvSpPr>
          <p:cNvPr id="36" name="pole tekstowe 35">
            <a:extLst>
              <a:ext uri="{FF2B5EF4-FFF2-40B4-BE49-F238E27FC236}">
                <a16:creationId xmlns:a16="http://schemas.microsoft.com/office/drawing/2014/main" id="{BFE7BC64-9B33-FEB4-2204-FCD3E6A7BD63}"/>
              </a:ext>
            </a:extLst>
          </p:cNvPr>
          <p:cNvSpPr txBox="1"/>
          <p:nvPr/>
        </p:nvSpPr>
        <p:spPr>
          <a:xfrm>
            <a:off x="5511501" y="2832884"/>
            <a:ext cx="1168993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630" hangingPunct="0">
              <a:defRPr/>
            </a:pPr>
            <a:r>
              <a:rPr lang="pl-PL" sz="1867" kern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Source Sans Pro Semibold"/>
                <a:ea typeface="Calibri"/>
                <a:cs typeface="Calibri"/>
                <a:sym typeface="Calibri"/>
              </a:rPr>
              <a:t>Projekt LIFE</a:t>
            </a:r>
          </a:p>
        </p:txBody>
      </p:sp>
    </p:spTree>
    <p:extLst>
      <p:ext uri="{BB962C8B-B14F-4D97-AF65-F5344CB8AC3E}">
        <p14:creationId xmlns:p14="http://schemas.microsoft.com/office/powerpoint/2010/main" val="495129543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9DA4216-51E4-FA37-FFAA-F6A3436907EE}"/>
              </a:ext>
            </a:extLst>
          </p:cNvPr>
          <p:cNvSpPr txBox="1"/>
          <p:nvPr/>
        </p:nvSpPr>
        <p:spPr>
          <a:xfrm>
            <a:off x="631836" y="340385"/>
            <a:ext cx="6053777" cy="543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9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Montaż finansowy</a:t>
            </a:r>
            <a:endParaRPr kumimoji="0" lang="pl-PL" sz="2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8A1B7A1B-FB93-7C0D-E6AE-8FBCE2871A29}"/>
              </a:ext>
            </a:extLst>
          </p:cNvPr>
          <p:cNvSpPr txBox="1"/>
          <p:nvPr/>
        </p:nvSpPr>
        <p:spPr>
          <a:xfrm>
            <a:off x="10252852" y="1184925"/>
            <a:ext cx="1761125" cy="1323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8539" marR="0" lvl="0" indent="-118539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*  PJB do </a:t>
            </a: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40%</a:t>
            </a:r>
          </a:p>
          <a:p>
            <a:pPr marL="118539" marR="0" lvl="0" indent="-118539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    Sektor finansów publicznych do </a:t>
            </a:r>
            <a:r>
              <a:rPr kumimoji="0" lang="pl-PL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35%. </a:t>
            </a:r>
            <a:r>
              <a:rPr kumimoji="0" lang="pl-PL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Pozostałe podmioty: </a:t>
            </a:r>
            <a:r>
              <a:rPr kumimoji="0" lang="pl-PL" sz="1067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nabory 2023-2024 do 30%</a:t>
            </a:r>
          </a:p>
          <a:p>
            <a:pPr marL="239195" marR="0" lvl="0" indent="-118539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67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nabory 2025-2026 do 25%</a:t>
            </a:r>
          </a:p>
          <a:p>
            <a:pPr marL="239195" marR="0" lvl="0" indent="-118539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067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Source Sans Pro Semibold"/>
                <a:sym typeface="Calibri"/>
              </a:rPr>
              <a:t>nabór 2027 do 20%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4CE3727-C222-D990-D2C3-F9F217082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024B054A-53E1-9CA3-9A54-A7A566380C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D57B9C08-BB11-DEFC-456F-2E736442F921}"/>
              </a:ext>
            </a:extLst>
          </p:cNvPr>
          <p:cNvGraphicFramePr/>
          <p:nvPr/>
        </p:nvGraphicFramePr>
        <p:xfrm>
          <a:off x="1532134" y="1214840"/>
          <a:ext cx="9127732" cy="5190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6" name="Obraz 15">
            <a:extLst>
              <a:ext uri="{FF2B5EF4-FFF2-40B4-BE49-F238E27FC236}">
                <a16:creationId xmlns:a16="http://schemas.microsoft.com/office/drawing/2014/main" id="{211F4ECA-BDF3-BF50-9DF9-F2A409F9074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91588" y="1114748"/>
            <a:ext cx="2285802" cy="1536157"/>
          </a:xfrm>
          <a:prstGeom prst="rect">
            <a:avLst/>
          </a:prstGeom>
          <a:ln>
            <a:noFill/>
          </a:ln>
        </p:spPr>
      </p:pic>
      <p:pic>
        <p:nvPicPr>
          <p:cNvPr id="17" name="Obraz 16" descr="Obraz zawierający Czcionka, logo, Grafika, tekst&#10;&#10;Opis wygenerowany automatycznie">
            <a:extLst>
              <a:ext uri="{FF2B5EF4-FFF2-40B4-BE49-F238E27FC236}">
                <a16:creationId xmlns:a16="http://schemas.microsoft.com/office/drawing/2014/main" id="{4C0CBEEC-EB3D-A2C6-035D-C24E007331F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614" y="1214840"/>
            <a:ext cx="2178570" cy="13764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39959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9DA4216-51E4-FA37-FFAA-F6A3436907EE}"/>
              </a:ext>
            </a:extLst>
          </p:cNvPr>
          <p:cNvSpPr txBox="1"/>
          <p:nvPr/>
        </p:nvSpPr>
        <p:spPr>
          <a:xfrm>
            <a:off x="631836" y="340385"/>
            <a:ext cx="6053777" cy="543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9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Zadania NFOŚiGW</a:t>
            </a:r>
            <a:endParaRPr kumimoji="0" lang="pl-PL" sz="293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E7722F48-8E90-E5F1-BBCE-63DE7BB606D4}"/>
              </a:ext>
            </a:extLst>
          </p:cNvPr>
          <p:cNvGraphicFramePr/>
          <p:nvPr/>
        </p:nvGraphicFramePr>
        <p:xfrm>
          <a:off x="3517038" y="1090864"/>
          <a:ext cx="7566932" cy="5369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Obraz 6" descr="Obraz zawierający Grafika, Czcionka, projekt graficzny, logo&#10;&#10;Opis wygenerowany automatycznie">
            <a:extLst>
              <a:ext uri="{FF2B5EF4-FFF2-40B4-BE49-F238E27FC236}">
                <a16:creationId xmlns:a16="http://schemas.microsoft.com/office/drawing/2014/main" id="{3A551AD3-7511-E209-0E6C-6A6277B328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95" y="1949971"/>
            <a:ext cx="3851435" cy="295805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8FF8E911-374A-78CF-7846-B07FBD9242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E9A16581-1211-4CA6-161C-A645C89C9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39753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>
            <a:extLst>
              <a:ext uri="{FF2B5EF4-FFF2-40B4-BE49-F238E27FC236}">
                <a16:creationId xmlns:a16="http://schemas.microsoft.com/office/drawing/2014/main" id="{167CAB54-1126-B89E-8283-A8EF93B69D1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5" name="Symbol zastępczy tekstu 1">
            <a:extLst>
              <a:ext uri="{FF2B5EF4-FFF2-40B4-BE49-F238E27FC236}">
                <a16:creationId xmlns:a16="http://schemas.microsoft.com/office/drawing/2014/main" id="{D3CE7BAE-33A3-6273-09A2-315DB8515ECC}"/>
              </a:ext>
            </a:extLst>
          </p:cNvPr>
          <p:cNvSpPr txBox="1">
            <a:spLocks/>
          </p:cNvSpPr>
          <p:nvPr/>
        </p:nvSpPr>
        <p:spPr>
          <a:xfrm>
            <a:off x="357887" y="153915"/>
            <a:ext cx="8984704" cy="983491"/>
          </a:xfrm>
          <a:prstGeom prst="rect">
            <a:avLst/>
          </a:prstGeom>
        </p:spPr>
        <p:txBody>
          <a:bodyPr>
            <a:noAutofit/>
          </a:bodyPr>
          <a:lstStyle>
            <a:lvl1pPr marL="342900" marR="0" indent="-3429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783771" marR="0" indent="-326571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1219200" marR="0" indent="-30480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7373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21945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32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26517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3108960" marR="0" indent="-365760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35661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4023359" marR="0" indent="-365759" algn="l" defTabSz="914400" rtl="0" latinLnBrk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None/>
              <a:tabLst/>
              <a:defRPr/>
            </a:pPr>
            <a:r>
              <a:rPr kumimoji="0" lang="pl-PL" sz="2933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  <a:t>STRONA INTERNETOWA </a:t>
            </a:r>
            <a:br>
              <a:rPr kumimoji="0" lang="pl-PL" sz="2933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</a:br>
            <a:r>
              <a:rPr kumimoji="0" lang="pl-PL" sz="2933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</a:rPr>
              <a:t>KRAJOWY PUNKT KONTAKTOWY - </a:t>
            </a:r>
            <a:r>
              <a:rPr kumimoji="0" lang="pl-PL" sz="2933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  <a:hlinkClick r:id="rId2"/>
              </a:rPr>
              <a:t>KPK LIFE</a:t>
            </a:r>
            <a:endParaRPr kumimoji="0" lang="pl-PL" sz="2933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ource Sans Pro Semibold"/>
              <a:ea typeface="Source Sans Pro Semibold"/>
              <a:cs typeface="Calibri"/>
              <a:sym typeface="Calibri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4BB64E2A-B83A-4A90-CFD1-2D2E5C6D3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88" y="1261214"/>
            <a:ext cx="9396555" cy="5085194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2000C337-2A1A-9904-0C34-924EEE13BE1C}"/>
              </a:ext>
            </a:extLst>
          </p:cNvPr>
          <p:cNvSpPr txBox="1"/>
          <p:nvPr/>
        </p:nvSpPr>
        <p:spPr>
          <a:xfrm>
            <a:off x="7062482" y="3003592"/>
            <a:ext cx="4843305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sng" strike="noStrike" kern="0" cap="none" spc="0" normalizeH="0" baseline="0" noProof="0" dirty="0">
                <a:ln>
                  <a:noFill/>
                </a:ln>
                <a:solidFill>
                  <a:srgbClr val="04B2D9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Krajowy Punkt Kontaktowy LIFE: O nas | LinkedIn</a:t>
            </a:r>
            <a:endParaRPr kumimoji="0" lang="pl-PL" sz="2400" b="1" i="0" u="none" strike="noStrike" kern="0" cap="none" spc="0" normalizeH="0" baseline="0" noProof="0" dirty="0">
              <a:ln>
                <a:noFill/>
              </a:ln>
              <a:solidFill>
                <a:srgbClr val="04B2D9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/>
              <a:sym typeface="Calibri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AF282D0-F43B-E900-7F7E-1CC9CFE5A4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12F7A08-896E-0381-D5BC-4BFCDA73B5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24618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3AF0D24F-34BC-4CAD-8FE1-35C10F0988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83922" y="737449"/>
            <a:ext cx="5508077" cy="843040"/>
          </a:xfrm>
        </p:spPr>
        <p:txBody>
          <a:bodyPr/>
          <a:lstStyle/>
          <a:p>
            <a:r>
              <a:rPr lang="pl-PL" sz="3600" dirty="0"/>
              <a:t>Zakres prezentacji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389185" y="1580489"/>
            <a:ext cx="6616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/>
                <a:ea typeface="+mn-ea"/>
                <a:cs typeface="+mn-cs"/>
              </a:rPr>
              <a:t>Wprowadzenie do Programu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indent="-355600">
              <a:buFont typeface="Wingdings" panose="05000000000000000000" pitchFamily="2" charset="2"/>
              <a:buChar char="ü"/>
              <a:defRPr/>
            </a:pPr>
            <a:r>
              <a:rPr lang="pl-PL" sz="2800" dirty="0"/>
              <a:t>Rola NFOŚiGW we wdrażaniu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lvl="0" indent="-355600">
              <a:buFont typeface="Wingdings" panose="05000000000000000000" pitchFamily="2" charset="2"/>
              <a:buChar char="ü"/>
              <a:defRPr/>
            </a:pPr>
            <a:r>
              <a:rPr lang="pl-PL" sz="2800" dirty="0"/>
              <a:t>NFOŚiGW dla 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/>
                <a:ea typeface="+mn-ea"/>
                <a:cs typeface="+mn-cs"/>
              </a:rPr>
              <a:t>NGO w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79FB6F98-10DD-5699-2D20-7B1300CCB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90" y="26901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9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6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6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6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6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FAC611D-4D00-E3F6-CC67-8737A7A77740}"/>
              </a:ext>
            </a:extLst>
          </p:cNvPr>
          <p:cNvSpPr txBox="1"/>
          <p:nvPr/>
        </p:nvSpPr>
        <p:spPr>
          <a:xfrm>
            <a:off x="312045" y="155720"/>
            <a:ext cx="7952532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6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KRAJOWY PUNKT KONTAKTOWY LIFE - </a:t>
            </a: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99CC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Aktualności</a:t>
            </a:r>
            <a:endParaRPr kumimoji="0" lang="pl-PL" sz="2667" b="0" i="0" u="none" strike="noStrike" kern="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cs typeface="Calibri"/>
              <a:sym typeface="Calibri"/>
            </a:endParaRPr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84E088E1-8B8E-F30F-9450-B2B82C1FF6FD}"/>
              </a:ext>
            </a:extLst>
          </p:cNvPr>
          <p:cNvSpPr/>
          <p:nvPr/>
        </p:nvSpPr>
        <p:spPr>
          <a:xfrm>
            <a:off x="5389208" y="4944031"/>
            <a:ext cx="27410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0966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0" cap="none" spc="0" normalizeH="0" baseline="0" noProof="0" dirty="0">
                <a:ln>
                  <a:noFill/>
                </a:ln>
                <a:solidFill>
                  <a:srgbClr val="0099CC"/>
                </a:solidFill>
                <a:effectLst/>
                <a:uLnTx/>
                <a:uFillTx/>
                <a:latin typeface="Source Sans Pro Semibold"/>
                <a:ea typeface="Source Sans Pro Semibold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Newsletter - Narodowy Fundusz Ochrony Środowiska i Gospodarki Wodnej - Portal Gov.pl (www.gov.pl)</a:t>
            </a:r>
            <a:endParaRPr kumimoji="0" lang="pl-PL" sz="1200" b="0" i="0" u="none" strike="noStrike" kern="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cs typeface="Calibri"/>
              <a:sym typeface="Calibri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48883FFB-77D1-FB16-8175-06505F6A7A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128" y="747478"/>
            <a:ext cx="8318366" cy="5453716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73F86B3-3B24-B109-1B83-E03AEA8A7D8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706" b="3360"/>
          <a:stretch/>
        </p:blipFill>
        <p:spPr>
          <a:xfrm>
            <a:off x="6127841" y="1103737"/>
            <a:ext cx="2645052" cy="2661307"/>
          </a:xfrm>
          <a:prstGeom prst="rect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2044FCD-8A7C-3C4E-3009-D1CEFC057B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2DEBBEBB-D2FC-0F21-213A-90DD4423371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6D66DC82-267A-44BD-4270-FC3F4A9E438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38061" y="2261189"/>
            <a:ext cx="3466334" cy="431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027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FAC611D-4D00-E3F6-CC67-8737A7A77740}"/>
              </a:ext>
            </a:extLst>
          </p:cNvPr>
          <p:cNvSpPr txBox="1"/>
          <p:nvPr/>
        </p:nvSpPr>
        <p:spPr>
          <a:xfrm>
            <a:off x="312045" y="155719"/>
            <a:ext cx="7952532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KRAJOWY PUNKT KONTAKTOWY LIFE - </a:t>
            </a: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99CC"/>
                </a:solidFill>
                <a:effectLst/>
                <a:uLnTx/>
                <a:uFillTx/>
                <a:latin typeface="Trebuchet MS" panose="020B0603020202020204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endParaRPr kumimoji="0" lang="pl-PL" sz="2667" b="0" i="0" u="none" strike="noStrike" kern="120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5862A508-91F8-1043-7367-0F4D798E72F3}"/>
              </a:ext>
            </a:extLst>
          </p:cNvPr>
          <p:cNvSpPr txBox="1"/>
          <p:nvPr/>
        </p:nvSpPr>
        <p:spPr>
          <a:xfrm>
            <a:off x="8160339" y="1110417"/>
            <a:ext cx="3861180" cy="2349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Ponad 120 godz. materiałów przygotowanych przez KPK LIFE, z udziałem CINEA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oraz Beneficjentów. 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667" b="0" i="0" u="none" strike="noStrike" kern="120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1C80956-3218-DACE-FB7B-CDD9B89FE3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797" y="922312"/>
            <a:ext cx="7719729" cy="5738357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3964CAA9-7F0B-2E5B-2913-9C9FD54F6B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F99407C0-77E2-BAB8-FD9E-8AAADC27DD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229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FAC611D-4D00-E3F6-CC67-8737A7A77740}"/>
              </a:ext>
            </a:extLst>
          </p:cNvPr>
          <p:cNvSpPr txBox="1"/>
          <p:nvPr/>
        </p:nvSpPr>
        <p:spPr>
          <a:xfrm>
            <a:off x="312045" y="155719"/>
            <a:ext cx="7952532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KRAJOWY PUNKT KONTAKTOWY LIFE - </a:t>
            </a: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99CC"/>
                </a:solidFill>
                <a:effectLst/>
                <a:uLnTx/>
                <a:uFillTx/>
                <a:latin typeface="Trebuchet MS" panose="020B0603020202020204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endParaRPr kumimoji="0" lang="pl-PL" sz="2667" b="0" i="0" u="none" strike="noStrike" kern="120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CB258540-272E-6D13-84A2-38AD77CDF3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8025"/>
          <a:stretch/>
        </p:blipFill>
        <p:spPr>
          <a:xfrm>
            <a:off x="402593" y="953438"/>
            <a:ext cx="7493633" cy="5438541"/>
          </a:xfrm>
          <a:prstGeom prst="rect">
            <a:avLst/>
          </a:prstGeom>
        </p:spPr>
      </p:pic>
      <p:sp>
        <p:nvSpPr>
          <p:cNvPr id="7" name="Prostokąt 6">
            <a:extLst>
              <a:ext uri="{FF2B5EF4-FFF2-40B4-BE49-F238E27FC236}">
                <a16:creationId xmlns:a16="http://schemas.microsoft.com/office/drawing/2014/main" id="{12E9D6E9-D2DD-7082-9D8D-4D2640829DAB}"/>
              </a:ext>
            </a:extLst>
          </p:cNvPr>
          <p:cNvSpPr/>
          <p:nvPr/>
        </p:nvSpPr>
        <p:spPr>
          <a:xfrm>
            <a:off x="3929177" y="5577535"/>
            <a:ext cx="2861836" cy="246219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B967E5C-8176-64A3-1A30-4D2D0CCAE287}"/>
              </a:ext>
            </a:extLst>
          </p:cNvPr>
          <p:cNvSpPr txBox="1"/>
          <p:nvPr/>
        </p:nvSpPr>
        <p:spPr>
          <a:xfrm>
            <a:off x="8160339" y="1110417"/>
            <a:ext cx="3861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Ponad 120 godz. materiałów przygotowanych przez KPK LIFE, z udziałem CINEA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oraz Beneficjentów.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A48BCF6-B185-CF9D-FB41-A57D4F1C51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CBD5F4E1-027F-41E4-2898-89FE9ADE95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452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FAC611D-4D00-E3F6-CC67-8737A7A77740}"/>
              </a:ext>
            </a:extLst>
          </p:cNvPr>
          <p:cNvSpPr txBox="1"/>
          <p:nvPr/>
        </p:nvSpPr>
        <p:spPr>
          <a:xfrm>
            <a:off x="312045" y="155719"/>
            <a:ext cx="7952532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KRAJOWY PUNKT KONTAKTOWY LIFE - </a:t>
            </a: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99CC"/>
                </a:solidFill>
                <a:effectLst/>
                <a:uLnTx/>
                <a:uFillTx/>
                <a:latin typeface="Trebuchet MS" panose="020B0603020202020204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endParaRPr kumimoji="0" lang="pl-PL" sz="2667" b="0" i="0" u="none" strike="noStrike" kern="120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B967E5C-8176-64A3-1A30-4D2D0CCAE287}"/>
              </a:ext>
            </a:extLst>
          </p:cNvPr>
          <p:cNvSpPr txBox="1"/>
          <p:nvPr/>
        </p:nvSpPr>
        <p:spPr>
          <a:xfrm>
            <a:off x="8160339" y="1110417"/>
            <a:ext cx="3861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Ponad 120 godz. materiałów przygotowanych przez KPK LIFE, z udziałem CINEA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oraz Beneficjentów.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4F0C9DD7-8E92-31D7-1B30-ECBB58F1D9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18" y="1217544"/>
            <a:ext cx="7716327" cy="4801270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68BBF300-3F19-1BD3-6DFA-4C8AACF929AE}"/>
              </a:ext>
            </a:extLst>
          </p:cNvPr>
          <p:cNvSpPr/>
          <p:nvPr/>
        </p:nvSpPr>
        <p:spPr>
          <a:xfrm>
            <a:off x="4132881" y="2382700"/>
            <a:ext cx="3167327" cy="583423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1" vertOverflow="overflow" horzOverflow="overflow" vert="horz" wrap="square" lIns="30479" tIns="30479" rIns="30479" bIns="30479" numCol="1" spcCol="38100" rtlCol="0" anchor="ctr">
            <a:spAutoFit/>
          </a:bodyPr>
          <a:lstStyle/>
          <a:p>
            <a:pPr marL="0" marR="0" lvl="0" indent="0" algn="l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B172CC97-CB9C-5DE9-D41F-16211E11DA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A680C25C-BC90-DB4B-E629-C8E25D05C1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9356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208D86-D89A-D611-EDA0-0E691CFCA74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pl-PL" sz="800" b="1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Source Sans Pro Semibold" panose="020B0503030403020204" pitchFamily="34" charset="0"/>
                <a:ea typeface="Calibri"/>
                <a:cs typeface="Calibri"/>
                <a:sym typeface="Calibri"/>
              </a:rPr>
              <a:pPr marL="0" marR="0" lvl="0" indent="0" algn="r" defTabSz="60963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l-PL" sz="800" b="1" i="0" u="none" strike="noStrike" kern="0" cap="none" spc="0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Source Sans Pro Semibold" panose="020B050303040302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9" name="ZoneTexte 33">
            <a:extLst>
              <a:ext uri="{FF2B5EF4-FFF2-40B4-BE49-F238E27FC236}">
                <a16:creationId xmlns:a16="http://schemas.microsoft.com/office/drawing/2014/main" id="{4A92F43E-F211-585A-A9EC-08470CB017D0}"/>
              </a:ext>
            </a:extLst>
          </p:cNvPr>
          <p:cNvSpPr txBox="1"/>
          <p:nvPr/>
        </p:nvSpPr>
        <p:spPr>
          <a:xfrm>
            <a:off x="3194250" y="337885"/>
            <a:ext cx="625590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ctr" defTabSz="60963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Calibri"/>
                <a:cs typeface="Calibri"/>
                <a:sym typeface="Calibri"/>
              </a:rPr>
              <a:t>4</a:t>
            </a:r>
            <a:endParaRPr kumimoji="0" lang="fr-FR" sz="4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Calibri"/>
              <a:cs typeface="Calibri"/>
              <a:sym typeface="Calibri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FAC611D-4D00-E3F6-CC67-8737A7A77740}"/>
              </a:ext>
            </a:extLst>
          </p:cNvPr>
          <p:cNvSpPr txBox="1"/>
          <p:nvPr/>
        </p:nvSpPr>
        <p:spPr>
          <a:xfrm>
            <a:off x="312045" y="155719"/>
            <a:ext cx="7952532" cy="502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KRAJOWY PUNKT KONTAKTOWY LIFE - </a:t>
            </a:r>
            <a:r>
              <a:rPr kumimoji="0" lang="pl-PL" sz="2667" b="0" i="0" u="none" strike="noStrike" kern="0" cap="none" spc="0" normalizeH="0" baseline="0" noProof="0" dirty="0">
                <a:ln>
                  <a:noFill/>
                </a:ln>
                <a:solidFill>
                  <a:srgbClr val="0099CC"/>
                </a:solidFill>
                <a:effectLst/>
                <a:uLnTx/>
                <a:uFillTx/>
                <a:latin typeface="Trebuchet MS" panose="020B0603020202020204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YouTube</a:t>
            </a:r>
            <a:endParaRPr kumimoji="0" lang="pl-PL" sz="2667" b="0" i="0" u="none" strike="noStrike" kern="1200" cap="none" spc="0" normalizeH="0" baseline="0" noProof="0" dirty="0">
              <a:ln>
                <a:noFill/>
              </a:ln>
              <a:solidFill>
                <a:srgbClr val="0099CC"/>
              </a:solidFill>
              <a:effectLst/>
              <a:uLnTx/>
              <a:uFillTx/>
              <a:latin typeface="Source Sans Pro Semibold"/>
              <a:ea typeface="Source Sans Pro Semibold"/>
              <a:sym typeface="Calibri"/>
            </a:endParaRP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1B967E5C-8176-64A3-1A30-4D2D0CCAE287}"/>
              </a:ext>
            </a:extLst>
          </p:cNvPr>
          <p:cNvSpPr txBox="1"/>
          <p:nvPr/>
        </p:nvSpPr>
        <p:spPr>
          <a:xfrm>
            <a:off x="8160339" y="1110417"/>
            <a:ext cx="3861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Ponad 120 godz. materiałów przygotowanych przez KPK LIFE, z udziałem CINEA</a:t>
            </a:r>
          </a:p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ource Sans Pro Semibold"/>
                <a:ea typeface="Calibri"/>
                <a:cs typeface="Calibri"/>
                <a:sym typeface="Calibri"/>
              </a:rPr>
              <a:t>oraz Beneficjentów.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690DFBD9-DE74-3D18-638F-5D8347C786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335" y="823025"/>
            <a:ext cx="6551952" cy="5747583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0F50B2A-82E0-09D3-4C1F-602C3F9737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037EE6EA-3DBA-79B2-32AA-DBA724DC9F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25960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3AF0D24F-34BC-4CAD-8FE1-35C10F0988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83922" y="737449"/>
            <a:ext cx="5508077" cy="843040"/>
          </a:xfrm>
        </p:spPr>
        <p:txBody>
          <a:bodyPr/>
          <a:lstStyle/>
          <a:p>
            <a:r>
              <a:rPr lang="pl-PL" sz="3600" dirty="0"/>
              <a:t>Zakres prezentacji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389185" y="1580489"/>
            <a:ext cx="6616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85000"/>
                  </a:scheme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Wprowadzenie do Programu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indent="-355600">
              <a:buFont typeface="Wingdings" panose="05000000000000000000" pitchFamily="2" charset="2"/>
              <a:buChar char="ü"/>
              <a:defRPr/>
            </a:pPr>
            <a:r>
              <a:rPr lang="pl-PL" sz="2800" dirty="0">
                <a:solidFill>
                  <a:schemeClr val="bg2">
                    <a:lumMod val="85000"/>
                  </a:schemeClr>
                </a:solidFill>
              </a:rPr>
              <a:t>Rola NFOŚiGW we wdrażaniu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85000"/>
                </a:scheme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/>
                <a:ea typeface="+mn-ea"/>
                <a:cs typeface="+mn-cs"/>
              </a:rPr>
              <a:t>NFOŚiGW dla NGO w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79FB6F98-10DD-5699-2D20-7B1300CCB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90" y="26901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713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605469" y="984628"/>
            <a:ext cx="8112406" cy="976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112860" y="1120676"/>
            <a:ext cx="9097623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pl-PL" sz="2400" b="1" dirty="0">
                <a:solidFill>
                  <a:prstClr val="black"/>
                </a:solidFill>
                <a:latin typeface="Calibri" panose="020F0502020204030204"/>
              </a:rPr>
              <a:t>2008 – 2023 - 3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5 umów dotacji z </a:t>
            </a:r>
            <a:r>
              <a:rPr lang="pl-PL" sz="2400" dirty="0">
                <a:solidFill>
                  <a:prstClr val="black"/>
                </a:solidFill>
              </a:rPr>
              <a:t>NGO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na współfinansowanie polskich i zagranicznych projektów LIFE (blisko 30 % umów dotacji) / Łączny budżet projektów: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56,3 mln €</a:t>
            </a:r>
            <a:r>
              <a:rPr kumimoji="0" lang="pl-P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/  dofinansowanie NFOŚiGW: </a:t>
            </a: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84 mln zł.</a:t>
            </a:r>
          </a:p>
          <a:p>
            <a:pPr marL="285750" lvl="0" indent="-28575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lvl="0" indent="-28575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11 pożyczek na kwotę &gt; 7,5 mln zł.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pl-PL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pl-PL" sz="2400" b="1" dirty="0">
                <a:solidFill>
                  <a:prstClr val="black"/>
                </a:solidFill>
              </a:rPr>
              <a:t>Inkubator wniosków LIFE 2020 </a:t>
            </a:r>
            <a:r>
              <a:rPr lang="pl-PL" sz="2400" dirty="0">
                <a:solidFill>
                  <a:prstClr val="black"/>
                </a:solidFill>
              </a:rPr>
              <a:t>– pilotaż </a:t>
            </a:r>
            <a:r>
              <a:rPr lang="pl-PL" sz="2400" u="sng" dirty="0">
                <a:solidFill>
                  <a:prstClr val="black"/>
                </a:solidFill>
              </a:rPr>
              <a:t>skierowany do NGO </a:t>
            </a:r>
            <a:r>
              <a:rPr lang="pl-PL" sz="2400" dirty="0">
                <a:solidFill>
                  <a:prstClr val="black"/>
                </a:solidFill>
              </a:rPr>
              <a:t>/ </a:t>
            </a:r>
            <a:br>
              <a:rPr lang="pl-PL" sz="2400" dirty="0">
                <a:solidFill>
                  <a:prstClr val="black"/>
                </a:solidFill>
              </a:rPr>
            </a:br>
            <a:r>
              <a:rPr lang="pl-PL" sz="2400" dirty="0">
                <a:solidFill>
                  <a:prstClr val="black"/>
                </a:solidFill>
              </a:rPr>
              <a:t>do </a:t>
            </a:r>
            <a:r>
              <a:rPr lang="pl-PL" sz="2400" b="1" dirty="0">
                <a:solidFill>
                  <a:prstClr val="black"/>
                </a:solidFill>
              </a:rPr>
              <a:t>50 tys. zł</a:t>
            </a:r>
            <a:r>
              <a:rPr lang="pl-PL" sz="2400" dirty="0">
                <a:solidFill>
                  <a:prstClr val="black"/>
                </a:solidFill>
              </a:rPr>
              <a:t> dotacji dotacja na przygotowanie projektu i wniosku LIFE</a:t>
            </a: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pl-PL" sz="2400" dirty="0">
              <a:solidFill>
                <a:prstClr val="black"/>
              </a:solidFill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pl-PL" sz="2400" b="1" dirty="0">
                <a:solidFill>
                  <a:prstClr val="black"/>
                </a:solidFill>
              </a:rPr>
              <a:t>Inkubator wniosków LIFE 2020</a:t>
            </a:r>
            <a:r>
              <a:rPr lang="pl-PL" sz="2400" dirty="0">
                <a:solidFill>
                  <a:prstClr val="black"/>
                </a:solidFill>
              </a:rPr>
              <a:t> – </a:t>
            </a:r>
            <a:r>
              <a:rPr lang="pl-PL" sz="2400" b="1" dirty="0">
                <a:solidFill>
                  <a:prstClr val="black"/>
                </a:solidFill>
              </a:rPr>
              <a:t>2023</a:t>
            </a:r>
            <a:r>
              <a:rPr lang="pl-PL" sz="2400" dirty="0">
                <a:solidFill>
                  <a:prstClr val="black"/>
                </a:solidFill>
              </a:rPr>
              <a:t> 13 umów z NGO na kwotę </a:t>
            </a:r>
            <a:br>
              <a:rPr lang="pl-PL" sz="2400" dirty="0">
                <a:solidFill>
                  <a:prstClr val="black"/>
                </a:solidFill>
              </a:rPr>
            </a:br>
            <a:r>
              <a:rPr lang="pl-PL" sz="2400" dirty="0">
                <a:solidFill>
                  <a:prstClr val="black"/>
                </a:solidFill>
              </a:rPr>
              <a:t>550 tys. zł.</a:t>
            </a:r>
          </a:p>
        </p:txBody>
      </p:sp>
      <p:sp>
        <p:nvSpPr>
          <p:cNvPr id="20" name="Symbol zastępczy tekstu 1"/>
          <p:cNvSpPr txBox="1">
            <a:spLocks/>
          </p:cNvSpPr>
          <p:nvPr/>
        </p:nvSpPr>
        <p:spPr>
          <a:xfrm>
            <a:off x="112860" y="295999"/>
            <a:ext cx="9097623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NFOŚiGW dla NGO w LIFE</a:t>
            </a:r>
          </a:p>
        </p:txBody>
      </p:sp>
    </p:spTree>
    <p:extLst>
      <p:ext uri="{BB962C8B-B14F-4D97-AF65-F5344CB8AC3E}">
        <p14:creationId xmlns:p14="http://schemas.microsoft.com/office/powerpoint/2010/main" val="843076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605469" y="984628"/>
            <a:ext cx="8112406" cy="976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03B91A87-AAEC-C3B1-D841-575664D5F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44" y="870000"/>
            <a:ext cx="9097622" cy="5802130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87576859-38D6-E03F-4686-F3B695C49797}"/>
              </a:ext>
            </a:extLst>
          </p:cNvPr>
          <p:cNvSpPr/>
          <p:nvPr/>
        </p:nvSpPr>
        <p:spPr>
          <a:xfrm>
            <a:off x="188044" y="2012855"/>
            <a:ext cx="9097622" cy="344862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E31C6D5E-E24D-6639-8743-695D23A01715}"/>
              </a:ext>
            </a:extLst>
          </p:cNvPr>
          <p:cNvSpPr/>
          <p:nvPr/>
        </p:nvSpPr>
        <p:spPr>
          <a:xfrm>
            <a:off x="188043" y="3325908"/>
            <a:ext cx="9097622" cy="457199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rostokąt 4">
            <a:extLst>
              <a:ext uri="{FF2B5EF4-FFF2-40B4-BE49-F238E27FC236}">
                <a16:creationId xmlns:a16="http://schemas.microsoft.com/office/drawing/2014/main" id="{2F0E1429-F7C9-6AB7-584C-18C4D97F763C}"/>
              </a:ext>
            </a:extLst>
          </p:cNvPr>
          <p:cNvSpPr/>
          <p:nvPr/>
        </p:nvSpPr>
        <p:spPr>
          <a:xfrm>
            <a:off x="188043" y="6142317"/>
            <a:ext cx="9097622" cy="529813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ymbol zastępczy tekstu 1">
            <a:extLst>
              <a:ext uri="{FF2B5EF4-FFF2-40B4-BE49-F238E27FC236}">
                <a16:creationId xmlns:a16="http://schemas.microsoft.com/office/drawing/2014/main" id="{B956EFA4-AB56-16BF-6546-3652539B5E9C}"/>
              </a:ext>
            </a:extLst>
          </p:cNvPr>
          <p:cNvSpPr txBox="1">
            <a:spLocks/>
          </p:cNvSpPr>
          <p:nvPr/>
        </p:nvSpPr>
        <p:spPr>
          <a:xfrm>
            <a:off x="112860" y="295999"/>
            <a:ext cx="9097623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NFOŚiGW dla NGO w LIFE</a:t>
            </a:r>
          </a:p>
        </p:txBody>
      </p:sp>
    </p:spTree>
    <p:extLst>
      <p:ext uri="{BB962C8B-B14F-4D97-AF65-F5344CB8AC3E}">
        <p14:creationId xmlns:p14="http://schemas.microsoft.com/office/powerpoint/2010/main" val="4485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ytuł 1"/>
          <p:cNvSpPr txBox="1">
            <a:spLocks/>
          </p:cNvSpPr>
          <p:nvPr/>
        </p:nvSpPr>
        <p:spPr>
          <a:xfrm>
            <a:off x="605469" y="984628"/>
            <a:ext cx="8112406" cy="976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sp>
        <p:nvSpPr>
          <p:cNvPr id="6" name="Symbol zastępczy tekstu 1">
            <a:extLst>
              <a:ext uri="{FF2B5EF4-FFF2-40B4-BE49-F238E27FC236}">
                <a16:creationId xmlns:a16="http://schemas.microsoft.com/office/drawing/2014/main" id="{C339D13F-D7E1-73AD-20BF-F9020278B19F}"/>
              </a:ext>
            </a:extLst>
          </p:cNvPr>
          <p:cNvSpPr txBox="1">
            <a:spLocks/>
          </p:cNvSpPr>
          <p:nvPr/>
        </p:nvSpPr>
        <p:spPr>
          <a:xfrm>
            <a:off x="112860" y="295999"/>
            <a:ext cx="9097623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Polskie </a:t>
            </a:r>
            <a:r>
              <a:rPr lang="pl-PL" b="1" dirty="0">
                <a:solidFill>
                  <a:srgbClr val="E7E6E6">
                    <a:lumMod val="50000"/>
                  </a:srgbClr>
                </a:solidFill>
                <a:cs typeface="Arial" panose="020B0604020202020204" pitchFamily="34" charset="0"/>
              </a:rPr>
              <a:t>NGO w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LIFE – lista beneficjentów wsparcia NFOŚiGW</a:t>
            </a:r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9755C950-872E-4479-BB97-BEA5EF8FE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715395"/>
              </p:ext>
            </p:extLst>
          </p:nvPr>
        </p:nvGraphicFramePr>
        <p:xfrm>
          <a:off x="112859" y="984628"/>
          <a:ext cx="9000995" cy="5561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261">
                  <a:extLst>
                    <a:ext uri="{9D8B030D-6E8A-4147-A177-3AD203B41FA5}">
                      <a16:colId xmlns:a16="http://schemas.microsoft.com/office/drawing/2014/main" val="2273561869"/>
                    </a:ext>
                  </a:extLst>
                </a:gridCol>
                <a:gridCol w="3972661">
                  <a:extLst>
                    <a:ext uri="{9D8B030D-6E8A-4147-A177-3AD203B41FA5}">
                      <a16:colId xmlns:a16="http://schemas.microsoft.com/office/drawing/2014/main" val="1003296999"/>
                    </a:ext>
                  </a:extLst>
                </a:gridCol>
                <a:gridCol w="805644">
                  <a:extLst>
                    <a:ext uri="{9D8B030D-6E8A-4147-A177-3AD203B41FA5}">
                      <a16:colId xmlns:a16="http://schemas.microsoft.com/office/drawing/2014/main" val="3102796310"/>
                    </a:ext>
                  </a:extLst>
                </a:gridCol>
                <a:gridCol w="1250138">
                  <a:extLst>
                    <a:ext uri="{9D8B030D-6E8A-4147-A177-3AD203B41FA5}">
                      <a16:colId xmlns:a16="http://schemas.microsoft.com/office/drawing/2014/main" val="1881487293"/>
                    </a:ext>
                  </a:extLst>
                </a:gridCol>
                <a:gridCol w="1277919">
                  <a:extLst>
                    <a:ext uri="{9D8B030D-6E8A-4147-A177-3AD203B41FA5}">
                      <a16:colId xmlns:a16="http://schemas.microsoft.com/office/drawing/2014/main" val="713488457"/>
                    </a:ext>
                  </a:extLst>
                </a:gridCol>
                <a:gridCol w="1347372">
                  <a:extLst>
                    <a:ext uri="{9D8B030D-6E8A-4147-A177-3AD203B41FA5}">
                      <a16:colId xmlns:a16="http://schemas.microsoft.com/office/drawing/2014/main" val="65937548"/>
                    </a:ext>
                  </a:extLst>
                </a:gridCol>
              </a:tblGrid>
              <a:tr h="543917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LP</a:t>
                      </a:r>
                      <a:endParaRPr lang="pl-PL" sz="13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54" marR="7554" marT="755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Wnioskodawca</a:t>
                      </a:r>
                      <a:endParaRPr lang="pl-PL" sz="13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54" marR="7554" marT="755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Liczba umów dotacji</a:t>
                      </a:r>
                      <a:endParaRPr lang="pl-PL" sz="13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54" marR="7554" marT="755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Całkowity koszt [euro]</a:t>
                      </a:r>
                      <a:endParaRPr lang="pl-PL" sz="13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54" marR="7554" marT="755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Kwota </a:t>
                      </a:r>
                      <a:r>
                        <a:rPr lang="pl-PL" sz="13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dof</a:t>
                      </a:r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 ze środków KE </a:t>
                      </a:r>
                    </a:p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[euro]</a:t>
                      </a:r>
                      <a:endParaRPr lang="pl-PL" sz="13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54" marR="7554" marT="755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Kwota </a:t>
                      </a:r>
                      <a:r>
                        <a:rPr lang="pl-PL" sz="13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dof</a:t>
                      </a:r>
                      <a:r>
                        <a:rPr lang="pl-PL" sz="13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 ze środków NFOŚiGW [PLN]</a:t>
                      </a:r>
                      <a:endParaRPr lang="pl-PL" sz="13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554" marR="7554" marT="755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640632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Klub Przyrodników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5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5 125 119,00 €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2 643 817,00 €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9 072 236,00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267526981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Fundacja Instytut na rzecz Ekorozwoju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4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3 583 416,00 €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1 833 716,00 €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6 308 856,00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260281413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Polskie Towarzystwo Przyjaciół Przyrody "pro Natura"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8 161 469,00 €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4 485 956,00 €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13 822 621,00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139182087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Stowarzyszenie Ptaki Polskie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6 406 352,00 €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3 745 012,00 €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8 892 557,00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339727074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Zachodniopomorskie Towarzystwo Przyrodnicze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5 888 433,00 €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3 871 056,00 €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7 988 203,00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279769730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Lubelskie Towarzystwo Ornitologiczne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2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2 868 708,00 €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1 650 858,00 €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4 516 784,75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41095262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Polskie Towarzystwo Ochrony Ptaków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2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3 394 696,00 €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1 825 433,00 €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4 020 436,00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328899319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Ogólnopolskie Towarzystwo Ochrony Ptaków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4 250 942,00 €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3 041 021,00 €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2 336 554,00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426611981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WWF Polska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1 664 894,00 €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987 296,00 €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1 954 384,00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274400563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Fundacja Kupuj Odpowiedzialnie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385 415,00 €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227 089,00 €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   463 711,00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409915181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11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Stowarzyszenie Człowiek i Przyroda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3 930 152,00 €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1 965 076,00 €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7 382 388,81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1624576045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12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Fundacja Wspierania Inicjatyw Ekologicznych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1 978 661,00 €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985 465,00 €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3 725 060,00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316482978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Fundacja Ekorozwoju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2 006 613,00 €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1 003 306,00 €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3 611 904,00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366590110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14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PROZON Fundacja Ochrony Klimatu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1 704 877,00 €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885 450,00 €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     2 089 981,00 zł 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2887684421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Stowarzyszenie REFA Wielkopolska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1 043 140,00 €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521 251,00 €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     1 897 845,00 zł 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1439507516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16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Fundacja Wspierania Ekologii ECO FOR LIFE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1 255 350,00 €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753 210,00 €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     1 728 726,00 zł 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2981573594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17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FEDERACJA ZIELONYCH GAJA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926 233,00 €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463 116,00 €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     1 667 216,00 zł 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627046428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18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Fundacja Rozwoju Uniwersytetu Gdańskiego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670 482,00 €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332 241,00 €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     1 136 261,00 zł 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67844298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PTPP "Salamandra"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1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498 866,00 €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>
                          <a:effectLst/>
                        </a:rPr>
                        <a:t>299 319,00 €</a:t>
                      </a:r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        769 511,00 zł 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892052600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r" fontAlgn="ctr"/>
                      <a:r>
                        <a:rPr lang="pl-P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Narodowa Fundacja Ochrony Srodowiska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1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540 889,00 €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324 533,00 €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u="none" strike="noStrike" dirty="0">
                          <a:effectLst/>
                        </a:rPr>
                        <a:t>        618 187,00 zł </a:t>
                      </a:r>
                      <a:endParaRPr lang="pl-PL" sz="1300" b="0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1993368167"/>
                  </a:ext>
                </a:extLst>
              </a:tr>
              <a:tr h="181306">
                <a:tc>
                  <a:txBody>
                    <a:bodyPr/>
                    <a:lstStyle/>
                    <a:p>
                      <a:pPr algn="l" fontAlgn="b"/>
                      <a:endParaRPr lang="pl-PL" sz="13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800"/>
                        </a:lnSpc>
                      </a:pPr>
                      <a:r>
                        <a:rPr lang="pl-PL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RAZEM</a:t>
                      </a: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800"/>
                        </a:lnSpc>
                      </a:pPr>
                      <a:r>
                        <a:rPr lang="pl-PL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</a:t>
                      </a:r>
                    </a:p>
                  </a:txBody>
                  <a:tcPr marL="7554" marR="7554" marT="7554" marB="0" anchor="b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b="1" u="none" strike="noStrike">
                          <a:effectLst/>
                        </a:rPr>
                        <a:t>56 284 707,00 €</a:t>
                      </a:r>
                      <a:endParaRPr lang="pl-PL" sz="1300" b="1" i="0" u="none" strike="noStrike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b="1" u="none" strike="noStrike" dirty="0">
                          <a:effectLst/>
                        </a:rPr>
                        <a:t>31 844 221,00 €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800"/>
                        </a:lnSpc>
                      </a:pPr>
                      <a:r>
                        <a:rPr lang="pl-PL" sz="1300" b="1" u="none" strike="noStrike" dirty="0">
                          <a:effectLst/>
                        </a:rPr>
                        <a:t>   84 003 422,56 zł </a:t>
                      </a:r>
                      <a:endParaRPr lang="pl-PL" sz="1300" b="1" i="0" u="none" strike="noStrike" dirty="0">
                        <a:solidFill>
                          <a:srgbClr val="000000"/>
                        </a:solidFill>
                        <a:effectLst/>
                        <a:latin typeface="Arial CE" panose="020B0604020202020204" pitchFamily="34" charset="0"/>
                      </a:endParaRPr>
                    </a:p>
                  </a:txBody>
                  <a:tcPr marL="7554" marR="7554" marT="7554" marB="0" anchor="ctr"/>
                </a:tc>
                <a:extLst>
                  <a:ext uri="{0D108BD9-81ED-4DB2-BD59-A6C34878D82A}">
                    <a16:rowId xmlns:a16="http://schemas.microsoft.com/office/drawing/2014/main" val="3023940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444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2147F1EE-82BC-A511-240C-0706879A55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7" y="0"/>
            <a:ext cx="121703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641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3AF0D24F-34BC-4CAD-8FE1-35C10F0988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83922" y="737449"/>
            <a:ext cx="5508077" cy="843040"/>
          </a:xfrm>
        </p:spPr>
        <p:txBody>
          <a:bodyPr/>
          <a:lstStyle/>
          <a:p>
            <a:r>
              <a:rPr lang="pl-PL" sz="3600" dirty="0"/>
              <a:t>Zakres prezentacji 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5389185" y="1580489"/>
            <a:ext cx="66167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en Sans"/>
                <a:ea typeface="+mn-ea"/>
                <a:cs typeface="+mn-cs"/>
              </a:rPr>
              <a:t>Wprowadzenie do Programu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indent="-355600">
              <a:buFont typeface="Wingdings" panose="05000000000000000000" pitchFamily="2" charset="2"/>
              <a:buChar char="ü"/>
              <a:defRPr/>
            </a:pPr>
            <a:r>
              <a:rPr lang="pl-PL" sz="2800" dirty="0">
                <a:solidFill>
                  <a:schemeClr val="bg2">
                    <a:lumMod val="85000"/>
                  </a:schemeClr>
                </a:solidFill>
              </a:rPr>
              <a:t>Rola NFOŚiGW we wdrażaniu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85000"/>
                </a:schemeClr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85000"/>
                  </a:schemeClr>
                </a:solidFill>
                <a:effectLst/>
                <a:uLnTx/>
                <a:uFillTx/>
                <a:latin typeface="Open Sans"/>
                <a:ea typeface="+mn-ea"/>
                <a:cs typeface="+mn-cs"/>
              </a:rPr>
              <a:t>NFOŚiGW dla NGO w LIFE</a:t>
            </a:r>
          </a:p>
          <a:p>
            <a:pPr marL="355600" marR="0" lvl="0" indent="-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pl-PL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79FB6F98-10DD-5699-2D20-7B1300CCB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0790" y="26901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353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CF3211F-756C-5E40-5EA8-EFB4C96FA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658" y="394447"/>
            <a:ext cx="8796476" cy="627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801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0518B5F4-B0B4-C05C-CDD3-8E6448595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58573"/>
            <a:ext cx="8919882" cy="634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0338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BBD20186-8FD0-2798-DB21-7C5F36A54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909" y="363070"/>
            <a:ext cx="9109311" cy="613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973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416908" y="148281"/>
            <a:ext cx="9144000" cy="1392193"/>
          </a:xfrm>
        </p:spPr>
        <p:txBody>
          <a:bodyPr>
            <a:normAutofit fontScale="90000"/>
          </a:bodyPr>
          <a:lstStyle/>
          <a:p>
            <a:pPr marR="2540">
              <a:spcBef>
                <a:spcPts val="600"/>
              </a:spcBef>
              <a:spcAft>
                <a:spcPts val="600"/>
              </a:spcAft>
            </a:pPr>
            <a:br>
              <a:rPr lang="pl-PL" sz="2000" b="1" dirty="0">
                <a:effectLst/>
                <a:latin typeface="+mn-lt"/>
                <a:ea typeface="Arial" panose="020B0604020202020204" pitchFamily="34" charset="0"/>
              </a:rPr>
            </a:br>
            <a:r>
              <a:rPr lang="pl-PL" sz="2200" b="1" dirty="0">
                <a:effectLst/>
                <a:latin typeface="+mn-lt"/>
                <a:ea typeface="Arial" panose="020B0604020202020204" pitchFamily="34" charset="0"/>
              </a:rPr>
              <a:t>Kulik WIELKI zagrożony. Ochrona kulika wielkiego </a:t>
            </a:r>
            <a:r>
              <a:rPr lang="pl-PL" sz="2200" b="1" i="1" dirty="0" err="1">
                <a:effectLst/>
                <a:latin typeface="+mn-lt"/>
                <a:ea typeface="Arial" panose="020B0604020202020204" pitchFamily="34" charset="0"/>
              </a:rPr>
              <a:t>Numenius</a:t>
            </a:r>
            <a:r>
              <a:rPr lang="pl-PL" sz="2200" b="1" i="1" dirty="0">
                <a:effectLst/>
                <a:latin typeface="+mn-lt"/>
                <a:ea typeface="Arial" panose="020B0604020202020204" pitchFamily="34" charset="0"/>
              </a:rPr>
              <a:t> </a:t>
            </a:r>
            <a:r>
              <a:rPr lang="pl-PL" sz="2200" b="1" i="1" dirty="0" err="1">
                <a:effectLst/>
                <a:latin typeface="+mn-lt"/>
                <a:ea typeface="Arial" panose="020B0604020202020204" pitchFamily="34" charset="0"/>
              </a:rPr>
              <a:t>arquata</a:t>
            </a:r>
            <a:r>
              <a:rPr lang="pl-PL" sz="2200" b="1" dirty="0">
                <a:effectLst/>
                <a:latin typeface="+mn-lt"/>
                <a:ea typeface="Arial" panose="020B0604020202020204" pitchFamily="34" charset="0"/>
              </a:rPr>
              <a:t> w Polsce</a:t>
            </a:r>
            <a:br>
              <a:rPr lang="pl-PL" sz="2000" b="1" dirty="0">
                <a:effectLst/>
                <a:latin typeface="+mn-lt"/>
                <a:ea typeface="Arial" panose="020B0604020202020204" pitchFamily="34" charset="0"/>
              </a:rPr>
            </a:br>
            <a:r>
              <a:rPr lang="pl-PL" sz="2000" b="1" dirty="0">
                <a:latin typeface="+mn-lt"/>
                <a:ea typeface="Arial" panose="020B0604020202020204" pitchFamily="34" charset="0"/>
              </a:rPr>
              <a:t> </a:t>
            </a:r>
            <a:r>
              <a:rPr lang="pl-PL" sz="1800" b="1" dirty="0"/>
              <a:t>Projekt 101147995 — LIFE23-NAT-PL-LIFEkulikPL</a:t>
            </a:r>
            <a:br>
              <a:rPr lang="pl-PL" sz="1800" b="1" dirty="0"/>
            </a:br>
            <a:br>
              <a:rPr lang="pl-PL" sz="2000" b="1" dirty="0">
                <a:solidFill>
                  <a:srgbClr val="595959"/>
                </a:solidFill>
                <a:effectLst/>
                <a:latin typeface="+mn-lt"/>
                <a:ea typeface="Arial" panose="020B0604020202020204" pitchFamily="34" charset="0"/>
              </a:rPr>
            </a:br>
            <a:r>
              <a:rPr lang="pl-PL" sz="2000" b="1" dirty="0" err="1">
                <a:effectLst/>
                <a:latin typeface="+mn-lt"/>
                <a:ea typeface="Arial" panose="020B0604020202020204" pitchFamily="34" charset="0"/>
              </a:rPr>
              <a:t>Curlew</a:t>
            </a:r>
            <a:r>
              <a:rPr lang="pl-PL" sz="2000" b="1" dirty="0">
                <a:effectLst/>
                <a:latin typeface="+mn-lt"/>
                <a:ea typeface="Arial" panose="020B0604020202020204" pitchFamily="34" charset="0"/>
              </a:rPr>
              <a:t> in </a:t>
            </a:r>
            <a:r>
              <a:rPr lang="pl-PL" sz="2000" b="1" dirty="0" err="1">
                <a:effectLst/>
                <a:latin typeface="+mn-lt"/>
                <a:ea typeface="Arial" panose="020B0604020202020204" pitchFamily="34" charset="0"/>
              </a:rPr>
              <a:t>danger</a:t>
            </a:r>
            <a:r>
              <a:rPr lang="pl-PL" sz="2000" b="1" dirty="0">
                <a:effectLst/>
                <a:latin typeface="+mn-lt"/>
                <a:ea typeface="Arial" panose="020B0604020202020204" pitchFamily="34" charset="0"/>
              </a:rPr>
              <a:t> - </a:t>
            </a:r>
            <a:r>
              <a:rPr lang="pl-PL" sz="2000" b="1" dirty="0" err="1">
                <a:effectLst/>
                <a:latin typeface="+mn-lt"/>
                <a:ea typeface="Arial" panose="020B0604020202020204" pitchFamily="34" charset="0"/>
              </a:rPr>
              <a:t>protection</a:t>
            </a:r>
            <a:r>
              <a:rPr lang="pl-PL" sz="2000" b="1" dirty="0">
                <a:effectLst/>
                <a:latin typeface="+mn-lt"/>
                <a:ea typeface="Arial" panose="020B0604020202020204" pitchFamily="34" charset="0"/>
              </a:rPr>
              <a:t> of the </a:t>
            </a:r>
            <a:r>
              <a:rPr lang="pl-PL" sz="2000" b="1" dirty="0" err="1">
                <a:effectLst/>
                <a:latin typeface="+mn-lt"/>
                <a:ea typeface="Arial" panose="020B0604020202020204" pitchFamily="34" charset="0"/>
              </a:rPr>
              <a:t>Eurasian</a:t>
            </a:r>
            <a:r>
              <a:rPr lang="pl-PL" sz="2000" b="1" dirty="0">
                <a:effectLst/>
                <a:latin typeface="+mn-lt"/>
                <a:ea typeface="Arial" panose="020B0604020202020204" pitchFamily="34" charset="0"/>
              </a:rPr>
              <a:t> </a:t>
            </a:r>
            <a:r>
              <a:rPr lang="pl-PL" sz="2000" b="1" dirty="0" err="1">
                <a:effectLst/>
                <a:latin typeface="+mn-lt"/>
                <a:ea typeface="Arial" panose="020B0604020202020204" pitchFamily="34" charset="0"/>
              </a:rPr>
              <a:t>curlew</a:t>
            </a:r>
            <a:r>
              <a:rPr lang="pl-PL" sz="2000" b="1" dirty="0">
                <a:effectLst/>
                <a:latin typeface="+mn-lt"/>
                <a:ea typeface="Arial" panose="020B0604020202020204" pitchFamily="34" charset="0"/>
              </a:rPr>
              <a:t> </a:t>
            </a:r>
            <a:r>
              <a:rPr lang="pl-PL" sz="2000" b="1" i="1" dirty="0" err="1">
                <a:effectLst/>
                <a:latin typeface="+mn-lt"/>
                <a:ea typeface="Arial" panose="020B0604020202020204" pitchFamily="34" charset="0"/>
              </a:rPr>
              <a:t>Numenius</a:t>
            </a:r>
            <a:r>
              <a:rPr lang="pl-PL" sz="2000" b="1" i="1" dirty="0">
                <a:effectLst/>
                <a:latin typeface="+mn-lt"/>
                <a:ea typeface="Arial" panose="020B0604020202020204" pitchFamily="34" charset="0"/>
              </a:rPr>
              <a:t> </a:t>
            </a:r>
            <a:r>
              <a:rPr lang="pl-PL" sz="2000" b="1" i="1" dirty="0" err="1">
                <a:effectLst/>
                <a:latin typeface="+mn-lt"/>
                <a:ea typeface="Arial" panose="020B0604020202020204" pitchFamily="34" charset="0"/>
              </a:rPr>
              <a:t>arquata</a:t>
            </a:r>
            <a:r>
              <a:rPr lang="pl-PL" sz="2000" b="1" dirty="0">
                <a:effectLst/>
                <a:latin typeface="+mn-lt"/>
                <a:ea typeface="Arial" panose="020B0604020202020204" pitchFamily="34" charset="0"/>
              </a:rPr>
              <a:t> in Poland</a:t>
            </a:r>
            <a:endParaRPr lang="pl-PL" sz="2000" b="1" dirty="0">
              <a:latin typeface="+mn-lt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856735" y="1906246"/>
            <a:ext cx="9144000" cy="2866615"/>
          </a:xfrm>
        </p:spPr>
        <p:txBody>
          <a:bodyPr>
            <a:normAutofit/>
          </a:bodyPr>
          <a:lstStyle/>
          <a:p>
            <a:pPr algn="l"/>
            <a:r>
              <a:rPr lang="pl-PL" sz="1600" b="1" dirty="0"/>
              <a:t>Beneficjent główny: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/>
              <a:t>Polskie Towarzystwo Ochrony Ptaków</a:t>
            </a:r>
            <a:br>
              <a:rPr lang="pl-PL" sz="1600" dirty="0"/>
            </a:br>
            <a:endParaRPr lang="pl-PL" sz="1600" dirty="0"/>
          </a:p>
          <a:p>
            <a:pPr algn="l"/>
            <a:r>
              <a:rPr lang="pl-PL" sz="1600" b="1" dirty="0" err="1"/>
              <a:t>Współbeneficjenci</a:t>
            </a:r>
            <a:r>
              <a:rPr lang="pl-PL" sz="1600" b="1" dirty="0"/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/>
              <a:t>Towarzystwo Przyrodnicze „Bocian”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/>
              <a:t>Biebrzański Park Narodowy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/>
              <a:t>Regionalna Dyrekcja Ochrony Środowiska w Poznaniu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/>
              <a:t>Regionalna Dyrekcja Ochrony Środowiska w Warszawie</a:t>
            </a:r>
          </a:p>
          <a:p>
            <a:pPr algn="l"/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21" y="5088189"/>
            <a:ext cx="1052715" cy="1051454"/>
          </a:xfrm>
          <a:prstGeom prst="rect">
            <a:avLst/>
          </a:prstGeom>
        </p:spPr>
      </p:pic>
      <p:pic>
        <p:nvPicPr>
          <p:cNvPr id="5" name="Shape 25"/>
          <p:cNvPicPr/>
          <p:nvPr/>
        </p:nvPicPr>
        <p:blipFill>
          <a:blip r:embed="rId3"/>
          <a:stretch/>
        </p:blipFill>
        <p:spPr>
          <a:xfrm>
            <a:off x="578692" y="5123935"/>
            <a:ext cx="1332487" cy="906162"/>
          </a:xfrm>
          <a:prstGeom prst="rect">
            <a:avLst/>
          </a:prstGeom>
        </p:spPr>
      </p:pic>
      <p:sp>
        <p:nvSpPr>
          <p:cNvPr id="7" name="Shape 31"/>
          <p:cNvSpPr txBox="1"/>
          <p:nvPr/>
        </p:nvSpPr>
        <p:spPr>
          <a:xfrm>
            <a:off x="578692" y="6223471"/>
            <a:ext cx="1587860" cy="366799"/>
          </a:xfrm>
          <a:prstGeom prst="rect">
            <a:avLst/>
          </a:prstGeom>
          <a:noFill/>
        </p:spPr>
        <p:txBody>
          <a:bodyPr wrap="square" lIns="0" tIns="0" rIns="0" bIns="0"/>
          <a:lstStyle/>
          <a:p>
            <a:pPr marL="0" marR="0" lvl="0" indent="0" algn="l" defTabSz="914400" rtl="0" eaLnBrk="1" fontAlgn="auto" latinLnBrk="0" hangingPunct="1">
              <a:lnSpc>
                <a:spcPts val="1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100" b="0" i="0" u="none" strike="noStrike" kern="1200" cap="none" spc="0" normalizeH="0" baseline="0" noProof="0" dirty="0">
                <a:ln>
                  <a:noFill/>
                </a:ln>
                <a:solidFill>
                  <a:srgbClr val="3265A5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Współfinansowane przez Unię Europejską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924" y="5051288"/>
            <a:ext cx="1125259" cy="1125259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0431" y="4951754"/>
            <a:ext cx="1383732" cy="1383732"/>
          </a:xfrm>
          <a:prstGeom prst="rect">
            <a:avLst/>
          </a:prstGeo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01454" y="4922457"/>
            <a:ext cx="1474351" cy="1382919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3600" y="4951754"/>
            <a:ext cx="1389298" cy="130269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DD122AD2-0AC6-C53C-DA2C-EB99AFF5F6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47276" y="123139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82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09831" y="351052"/>
            <a:ext cx="10580221" cy="3051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000" b="1" dirty="0"/>
              <a:t>Termin realizacji projektu: 01.09.2024 – 31.12.2029</a:t>
            </a:r>
          </a:p>
          <a:p>
            <a:pPr marL="0" indent="0">
              <a:buNone/>
            </a:pPr>
            <a:r>
              <a:rPr lang="pl-PL" sz="2000" b="1" dirty="0"/>
              <a:t>Budżet projektu: 6 375 972 Euro, finansowanie przez Komisję Europejską 75%</a:t>
            </a:r>
          </a:p>
          <a:p>
            <a:pPr marL="0" indent="0">
              <a:buNone/>
            </a:pPr>
            <a:r>
              <a:rPr lang="pl-PL" sz="2000" b="1" dirty="0"/>
              <a:t>Dofinansowanie NFOŚiGW: 956 395,64 Euro  </a:t>
            </a:r>
          </a:p>
          <a:p>
            <a:pPr marL="0" indent="0">
              <a:buNone/>
            </a:pPr>
            <a:r>
              <a:rPr lang="pl-PL" sz="2000" dirty="0"/>
              <a:t>Głównym celem projektu jest ustabilizowanie polskiej populacji kulika wielkiego i jej odbudowa </a:t>
            </a:r>
            <a:br>
              <a:rPr lang="pl-PL" sz="2000" dirty="0"/>
            </a:br>
            <a:r>
              <a:rPr lang="pl-PL" sz="2000" dirty="0"/>
              <a:t>w dłuższym terminie. Działania będą prowadzone na obszarze 14 ostoi (w tym 11 OSOP Natura 2000) obejmujących ponad 75% krajowej populacji gatunku, tj.: Ostoi Biebrzańskiej, Bagna Wizna, </a:t>
            </a:r>
            <a:br>
              <a:rPr lang="pl-PL" sz="2000" dirty="0"/>
            </a:br>
            <a:r>
              <a:rPr lang="pl-PL" sz="2000" dirty="0"/>
              <a:t>Dolin Omulwi i </a:t>
            </a:r>
            <a:r>
              <a:rPr lang="pl-PL" sz="2000" dirty="0" err="1"/>
              <a:t>Płodownicy</a:t>
            </a:r>
            <a:r>
              <a:rPr lang="pl-PL" sz="2000" dirty="0"/>
              <a:t>, Dolin Wkry i Mławki, Doliny Dolnego Bugu, Bagna Pulwy, Doliny Liwca, Wielkiego Łęgu Obrzańskiego, Nadnoteckich Łęgów, Doliny Środkowej Warty, Pradoliny Warszawsko-Berlińskiej oraz Ostoi Kurpiowskiej, Żelizny i Doliny Brzozówki.</a:t>
            </a:r>
          </a:p>
          <a:p>
            <a:pPr marL="0" indent="0">
              <a:buNone/>
            </a:pPr>
            <a:endParaRPr lang="pl-PL" sz="2000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888" y="3455774"/>
            <a:ext cx="4476367" cy="313796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92" y="3455774"/>
            <a:ext cx="4240496" cy="3137967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C7F58C37-72AA-5167-C9BC-2454B322D5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7276" y="123139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2981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czarne, ciemność&#10;&#10;Opis wygenerowany automatycznie">
            <a:extLst>
              <a:ext uri="{FF2B5EF4-FFF2-40B4-BE49-F238E27FC236}">
                <a16:creationId xmlns:a16="http://schemas.microsoft.com/office/drawing/2014/main" id="{19EB9FE9-1A90-5B34-EA9C-92D588678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6" y="5372099"/>
            <a:ext cx="5028186" cy="124460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7D5B748-365A-CCA2-D47D-57049D0E939B}"/>
              </a:ext>
            </a:extLst>
          </p:cNvPr>
          <p:cNvSpPr txBox="1"/>
          <p:nvPr/>
        </p:nvSpPr>
        <p:spPr>
          <a:xfrm>
            <a:off x="2472148" y="6259094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Fot. </a:t>
            </a: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Zymantas Morkvenas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15442" y="1215192"/>
            <a:ext cx="651575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 LIFE23-NAT-LT-LIFE4AquaticWarbler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Conservation of Europe's Rarest Continental Passerine: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Transboundary Initiative for Aquatic Warbler Population Recovery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(Działania ochronne dla najrzadszego gatunku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wróblowego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 kontynentalnej Europy: transgraniczna inicjatywa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ea typeface="+mn-ea"/>
                <a:cs typeface="+mn-cs"/>
              </a:rPr>
              <a:t>odbudowy populacji wodniczki)</a:t>
            </a:r>
          </a:p>
        </p:txBody>
      </p:sp>
      <p:pic>
        <p:nvPicPr>
          <p:cNvPr id="11" name="Picture 2" descr="C:\Users\Admin1\Documents\Administracja\logo\OTOP_logo_ne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2" y="0"/>
            <a:ext cx="4913412" cy="121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Obraz 11"/>
          <p:cNvPicPr/>
          <p:nvPr/>
        </p:nvPicPr>
        <p:blipFill>
          <a:blip r:embed="rId5"/>
          <a:stretch>
            <a:fillRect/>
          </a:stretch>
        </p:blipFill>
        <p:spPr>
          <a:xfrm>
            <a:off x="7251588" y="2822713"/>
            <a:ext cx="3244133" cy="3926551"/>
          </a:xfrm>
          <a:prstGeom prst="rect">
            <a:avLst/>
          </a:prstGeom>
        </p:spPr>
      </p:pic>
      <p:sp>
        <p:nvSpPr>
          <p:cNvPr id="2" name="Prostokąt 1"/>
          <p:cNvSpPr/>
          <p:nvPr/>
        </p:nvSpPr>
        <p:spPr>
          <a:xfrm>
            <a:off x="225320" y="3754378"/>
            <a:ext cx="702626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jest realizowany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przez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konsorcjum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siedmiu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NGO’s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Główny beneficjent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Baltic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Forum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Litwa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Partnerzy: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Ogólnopolskie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Towarzystwo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Ochrony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Ptaków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pl-PL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BirdLife</a:t>
            </a: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Polska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),</a:t>
            </a: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EuroNatur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Förderverein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Naturschutz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Peenetal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e.V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.,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Landschaftspflegeverband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Uckermark-Schorfheide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wszystkie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z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Niemiec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),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Ukraińskie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Towarzystwo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Ochrony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Ptaków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pl-PL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BirdLife</a:t>
            </a: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Ukraina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Hortobágy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Természetvédelmi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Egyesület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Węgry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 </a:t>
            </a: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148" y="123139"/>
            <a:ext cx="2035534" cy="2586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9390488" y="2108123"/>
            <a:ext cx="267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Wodniczka </a:t>
            </a:r>
            <a:r>
              <a:rPr kumimoji="0" lang="pl-PL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Acrocephalus</a:t>
            </a:r>
            <a:r>
              <a:rPr kumimoji="0" lang="pl-PL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paludicola</a:t>
            </a:r>
            <a:endParaRPr kumimoji="0" lang="pl-PL" sz="12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Fot. </a:t>
            </a: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Zymantas</a:t>
            </a: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Morkvenas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10583186" y="6397593"/>
            <a:ext cx="1478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Lokalizacje działań projektowych 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AAD2A261-5B0E-5E58-096E-E9DEB3783A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47276" y="123139"/>
            <a:ext cx="925163" cy="71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42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37D5B748-365A-CCA2-D47D-57049D0E939B}"/>
              </a:ext>
            </a:extLst>
          </p:cNvPr>
          <p:cNvSpPr txBox="1"/>
          <p:nvPr/>
        </p:nvSpPr>
        <p:spPr>
          <a:xfrm>
            <a:off x="2472148" y="6259094"/>
            <a:ext cx="424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Fot.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500932" y="1215192"/>
            <a:ext cx="5603089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 LIFE23-NAT-LT-LIFE4AquaticWarbler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Celem projektu jest: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zatrzymanie trendu spadkowego subpopulacji w LT, PL, DE, HU i UA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przywrócenie zasięgu wodniczki  do dawnego obszaru lęgowego (o powierzchni ponad 1500 km²) poprzez ułatwienie ponownego zasiedlenia co najmniej sześciu opuszczonych lęgowisk.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Aby osiągnąć ten cel, w ramach projektu odtworzonych zostanie 3 740 ha siedlisk lęgowych, a 760 ptaków zostanie przeniesionych z populacji źródłowych w Polsce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 w Ukrainie  do miejsc docelowych w Polsce, Litwie, Niemczech i Węgrzech.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 będzie realizowany przez dziewięć lat.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Budżet projektu: 14 milionów Euro (OTOP – 2,4 mln)</a:t>
            </a:r>
          </a:p>
        </p:txBody>
      </p:sp>
      <p:pic>
        <p:nvPicPr>
          <p:cNvPr id="11" name="Picture 2" descr="C:\Users\Admin1\Documents\Administracja\logo\OTOP_logo_n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2" y="0"/>
            <a:ext cx="4913412" cy="121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/>
          <p:cNvSpPr/>
          <p:nvPr/>
        </p:nvSpPr>
        <p:spPr>
          <a:xfrm>
            <a:off x="225320" y="3754378"/>
            <a:ext cx="7026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30E142CD-E24C-6006-3F63-CDC914C241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7768" y="611921"/>
            <a:ext cx="2299022" cy="17242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8F0ED3A-9049-2708-0484-25AFA91213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589" y="607596"/>
            <a:ext cx="2403816" cy="1709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B303F675-D801-2AC8-046B-121FDA3C6A1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83" y="2474966"/>
            <a:ext cx="2370521" cy="1725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Obraz 17" descr="Obraz zawierający w pomieszczeniu, meble, ściana, biurko&#10;&#10;Opis wygenerowany automatycznie">
            <a:extLst>
              <a:ext uri="{FF2B5EF4-FFF2-40B4-BE49-F238E27FC236}">
                <a16:creationId xmlns:a16="http://schemas.microsoft.com/office/drawing/2014/main" id="{E0DC0E5A-BFA7-3C82-EEB0-7FE0DE75103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6477" y="2474966"/>
            <a:ext cx="2300312" cy="17252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2" descr="C:\Users\Malgosia\Downloads\Screen-Shot-2018-07-13-at-15.06.1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1594" y="4379495"/>
            <a:ext cx="2405954" cy="161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1\Downloads\IMG-20240607-WA00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7769" y="4379496"/>
            <a:ext cx="2299021" cy="161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/>
          <p:cNvSpPr txBox="1"/>
          <p:nvPr/>
        </p:nvSpPr>
        <p:spPr>
          <a:xfrm>
            <a:off x="7251589" y="160421"/>
            <a:ext cx="4811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Translokacja wodniczki w Polsce w 2023 roku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7154086" y="6028261"/>
            <a:ext cx="2598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Woliery translokacyjne na Rozwarowie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 2023 roku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9750970" y="5984169"/>
            <a:ext cx="2299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Jeden z ptaków translokowanych do Rozwarowa w 2023, śpiewający na tym torfowisku wiosną 2024</a:t>
            </a:r>
          </a:p>
        </p:txBody>
      </p:sp>
    </p:spTree>
    <p:extLst>
      <p:ext uri="{BB962C8B-B14F-4D97-AF65-F5344CB8AC3E}">
        <p14:creationId xmlns:p14="http://schemas.microsoft.com/office/powerpoint/2010/main" val="13533060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ekstu 1">
            <a:extLst>
              <a:ext uri="{FF2B5EF4-FFF2-40B4-BE49-F238E27FC236}">
                <a16:creationId xmlns:a16="http://schemas.microsoft.com/office/drawing/2014/main" id="{71373ACF-D7DD-FCD7-89FF-18A25D786B57}"/>
              </a:ext>
            </a:extLst>
          </p:cNvPr>
          <p:cNvSpPr txBox="1">
            <a:spLocks/>
          </p:cNvSpPr>
          <p:nvPr/>
        </p:nvSpPr>
        <p:spPr>
          <a:xfrm>
            <a:off x="112860" y="295999"/>
            <a:ext cx="9097623" cy="628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  <a:defRPr/>
            </a:pPr>
            <a:r>
              <a:rPr lang="pl-PL" b="1" dirty="0">
                <a:solidFill>
                  <a:srgbClr val="E7E6E6">
                    <a:lumMod val="50000"/>
                  </a:srgbClr>
                </a:solidFill>
                <a:latin typeface="Calibri" panose="020F0502020204030204"/>
              </a:rPr>
              <a:t>Ważne daty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51A9CDCF-0F1B-0A2B-E324-D986FBA04939}"/>
              </a:ext>
            </a:extLst>
          </p:cNvPr>
          <p:cNvSpPr txBox="1"/>
          <p:nvPr/>
        </p:nvSpPr>
        <p:spPr>
          <a:xfrm>
            <a:off x="112860" y="924649"/>
            <a:ext cx="885223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363" lvl="0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pl-PL" sz="2400" dirty="0">
                <a:solidFill>
                  <a:prstClr val="black"/>
                </a:solidFill>
                <a:latin typeface="Calibri" panose="020F0502020204030204"/>
              </a:rPr>
              <a:t>6.11. </a:t>
            </a:r>
            <a:r>
              <a:rPr lang="pl-PL" sz="2400" dirty="0" err="1">
                <a:solidFill>
                  <a:prstClr val="black"/>
                </a:solidFill>
                <a:latin typeface="Calibri" panose="020F0502020204030204"/>
              </a:rPr>
              <a:t>webinar</a:t>
            </a:r>
            <a:r>
              <a:rPr lang="pl-PL" sz="2400" dirty="0">
                <a:solidFill>
                  <a:prstClr val="black"/>
                </a:solidFill>
              </a:rPr>
              <a:t>: LIFE dla wody i ekosystemów wodnych - projekty </a:t>
            </a:r>
            <a:r>
              <a:rPr lang="pl-PL" sz="2400" dirty="0">
                <a:solidFill>
                  <a:prstClr val="black"/>
                </a:solidFill>
                <a:latin typeface="Calibri" panose="020F0502020204030204"/>
              </a:rPr>
              <a:t>zagraniczne</a:t>
            </a:r>
            <a:endParaRPr lang="pl-PL" sz="1100" dirty="0">
              <a:solidFill>
                <a:prstClr val="black"/>
              </a:solidFill>
              <a:latin typeface="Calibri" panose="020F0502020204030204"/>
            </a:endParaRPr>
          </a:p>
          <a:p>
            <a:pPr marL="360363" lvl="0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kumimoji="0" lang="pl-PL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8.11. Spotkanie GR PGW WP – NFOŚiGW z udziałem WWF Polska.</a:t>
            </a:r>
          </a:p>
          <a:p>
            <a:pPr marL="360363" lvl="1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endParaRPr lang="pl-PL" sz="1100" dirty="0">
              <a:solidFill>
                <a:prstClr val="black"/>
              </a:solidFill>
              <a:latin typeface="Calibri" panose="020F0502020204030204"/>
            </a:endParaRP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pl-PL" sz="2400" dirty="0">
                <a:solidFill>
                  <a:prstClr val="black"/>
                </a:solidFill>
              </a:rPr>
              <a:t> 4.12. </a:t>
            </a:r>
            <a:r>
              <a:rPr lang="pl-PL" sz="2400" dirty="0" err="1">
                <a:solidFill>
                  <a:prstClr val="black"/>
                </a:solidFill>
              </a:rPr>
              <a:t>webinar</a:t>
            </a:r>
            <a:r>
              <a:rPr lang="pl-PL" sz="2400" dirty="0">
                <a:solidFill>
                  <a:prstClr val="black"/>
                </a:solidFill>
              </a:rPr>
              <a:t>: Polscy partnerzy projektów zagranicznych</a:t>
            </a: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endParaRPr lang="pl-PL" sz="1100" dirty="0">
              <a:solidFill>
                <a:prstClr val="black"/>
              </a:solidFill>
            </a:endParaRP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pl-PL" sz="2400" dirty="0">
                <a:solidFill>
                  <a:prstClr val="black"/>
                </a:solidFill>
              </a:rPr>
              <a:t> grudzień 2024 – warsztaty pisania wniosków LIFE</a:t>
            </a: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endParaRPr lang="pl-PL" sz="1100" dirty="0">
              <a:solidFill>
                <a:prstClr val="black"/>
              </a:solidFill>
            </a:endParaRP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pl-PL" sz="2400" dirty="0">
                <a:solidFill>
                  <a:prstClr val="black"/>
                </a:solidFill>
              </a:rPr>
              <a:t> I kwartał 2025 – ogłoszenie naboru na Inkubator wniosków LIFE</a:t>
            </a: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endParaRPr lang="pl-PL" sz="1100" dirty="0">
              <a:solidFill>
                <a:prstClr val="black"/>
              </a:solidFill>
            </a:endParaRP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pl-PL" sz="2400" dirty="0">
                <a:solidFill>
                  <a:prstClr val="black"/>
                </a:solidFill>
              </a:rPr>
              <a:t> kwiecień 2025 – ogłoszenie przez KE naborów LIFE</a:t>
            </a: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endParaRPr lang="pl-PL" sz="1100" dirty="0">
              <a:solidFill>
                <a:prstClr val="black"/>
              </a:solidFill>
            </a:endParaRPr>
          </a:p>
          <a:p>
            <a:pPr marL="360363" indent="-360363" algn="just">
              <a:spcAft>
                <a:spcPts val="600"/>
              </a:spcAft>
              <a:buFont typeface="Wingdings" panose="05000000000000000000" pitchFamily="2" charset="2"/>
              <a:buChar char="Ø"/>
              <a:tabLst>
                <a:tab pos="273050" algn="l"/>
              </a:tabLst>
              <a:defRPr/>
            </a:pPr>
            <a:r>
              <a:rPr lang="pl-PL" sz="2400" dirty="0">
                <a:solidFill>
                  <a:prstClr val="black"/>
                </a:solidFill>
              </a:rPr>
              <a:t> II kwartał 2025 – ogłoszenie naboru na współfinansowanie Programu LIFE</a:t>
            </a:r>
          </a:p>
        </p:txBody>
      </p:sp>
    </p:spTree>
    <p:extLst>
      <p:ext uri="{BB962C8B-B14F-4D97-AF65-F5344CB8AC3E}">
        <p14:creationId xmlns:p14="http://schemas.microsoft.com/office/powerpoint/2010/main" val="2386996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czarne, ciemność&#10;&#10;Opis wygenerowany automatycznie">
            <a:extLst>
              <a:ext uri="{FF2B5EF4-FFF2-40B4-BE49-F238E27FC236}">
                <a16:creationId xmlns:a16="http://schemas.microsoft.com/office/drawing/2014/main" id="{19EB9FE9-1A90-5B34-EA9C-92D588678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486" y="5291492"/>
            <a:ext cx="5028186" cy="1244601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37D5B748-365A-CCA2-D47D-57049D0E939B}"/>
              </a:ext>
            </a:extLst>
          </p:cNvPr>
          <p:cNvSpPr txBox="1"/>
          <p:nvPr/>
        </p:nvSpPr>
        <p:spPr>
          <a:xfrm>
            <a:off x="2472148" y="6259094"/>
            <a:ext cx="1824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Fot. </a:t>
            </a: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Zymantas Morkvenas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500932" y="1215192"/>
            <a:ext cx="560308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 LIFE23-NAT-LT-LIFE4AquaticWarbler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1" name="Picture 2" descr="C:\Users\Admin1\Documents\Administracja\logo\OTOP_logo_ne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2" y="0"/>
            <a:ext cx="4913412" cy="1215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/>
          <p:cNvSpPr/>
          <p:nvPr/>
        </p:nvSpPr>
        <p:spPr>
          <a:xfrm>
            <a:off x="225320" y="3754378"/>
            <a:ext cx="70262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Obraz 12"/>
          <p:cNvPicPr/>
          <p:nvPr/>
        </p:nvPicPr>
        <p:blipFill>
          <a:blip r:embed="rId5"/>
          <a:stretch>
            <a:fillRect/>
          </a:stretch>
        </p:blipFill>
        <p:spPr>
          <a:xfrm>
            <a:off x="6528021" y="2552369"/>
            <a:ext cx="1741336" cy="2107095"/>
          </a:xfrm>
          <a:prstGeom prst="rect">
            <a:avLst/>
          </a:prstGeom>
        </p:spPr>
      </p:pic>
      <p:pic>
        <p:nvPicPr>
          <p:cNvPr id="17" name="Obraz 16"/>
          <p:cNvPicPr/>
          <p:nvPr/>
        </p:nvPicPr>
        <p:blipFill>
          <a:blip r:embed="rId6"/>
          <a:stretch>
            <a:fillRect/>
          </a:stretch>
        </p:blipFill>
        <p:spPr>
          <a:xfrm>
            <a:off x="8522087" y="2480806"/>
            <a:ext cx="1743045" cy="2178658"/>
          </a:xfrm>
          <a:prstGeom prst="rect">
            <a:avLst/>
          </a:prstGeom>
        </p:spPr>
      </p:pic>
      <p:pic>
        <p:nvPicPr>
          <p:cNvPr id="20" name="Obraz 19"/>
          <p:cNvPicPr/>
          <p:nvPr/>
        </p:nvPicPr>
        <p:blipFill>
          <a:blip r:embed="rId7"/>
          <a:stretch>
            <a:fillRect/>
          </a:stretch>
        </p:blipFill>
        <p:spPr>
          <a:xfrm>
            <a:off x="6461828" y="92075"/>
            <a:ext cx="1807529" cy="2348975"/>
          </a:xfrm>
          <a:prstGeom prst="rect">
            <a:avLst/>
          </a:prstGeom>
        </p:spPr>
      </p:pic>
      <p:pic>
        <p:nvPicPr>
          <p:cNvPr id="21" name="Obraz 20"/>
          <p:cNvPicPr/>
          <p:nvPr/>
        </p:nvPicPr>
        <p:blipFill>
          <a:blip r:embed="rId8"/>
          <a:stretch>
            <a:fillRect/>
          </a:stretch>
        </p:blipFill>
        <p:spPr>
          <a:xfrm>
            <a:off x="8522087" y="92074"/>
            <a:ext cx="1743045" cy="2348976"/>
          </a:xfrm>
          <a:prstGeom prst="rect">
            <a:avLst/>
          </a:prstGeom>
        </p:spPr>
      </p:pic>
      <p:pic>
        <p:nvPicPr>
          <p:cNvPr id="22" name="Symbol zastępczy zawartości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21" y="4715791"/>
            <a:ext cx="2504660" cy="1669774"/>
          </a:xfrm>
          <a:prstGeom prst="rect">
            <a:avLst/>
          </a:prstGeom>
        </p:spPr>
      </p:pic>
      <p:pic>
        <p:nvPicPr>
          <p:cNvPr id="23" name="Symbol zastępczy zawartości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050" y="4709503"/>
            <a:ext cx="2514093" cy="1676062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461827" y="6392163"/>
            <a:ext cx="53789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Spotkanie robocze w Lubieszowie (UA)     Park Narodowy „Prypeć-</a:t>
            </a: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Stochód</a:t>
            </a: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”(UA)</a:t>
            </a:r>
            <a:b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b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04834" y="1622066"/>
            <a:ext cx="5995283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7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Krajowe plany ochrony wodniczki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zostaną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przygotowane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lub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zaktualizowane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przyjęte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przez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właściwe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organy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szczeblu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krajowym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ramach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projektu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zaktualizowane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zostaną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obecnie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istniejące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plany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ochrony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dla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Polski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Ukrainy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Niemiec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Litwy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endParaRPr kumimoji="0" lang="pl-PL" sz="1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pracowana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zostanie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aktualizacja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istniejącego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międzynarodowego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planu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działania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rzecz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ochrony wodniczki.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opracowaniu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planów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zostaną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one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przedstawione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do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zatwierdzenia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specjalnej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konferencji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dla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stron-sygnatariuszy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"Memorandum of Understanding concerning Conservation Measures for the Aquatic Warbler" w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ramach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Konwencji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Bońskiej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(CMS).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Konferencja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zostanie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zorganizowana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w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ramach</a:t>
            </a:r>
            <a:r>
              <a:rPr kumimoji="0" lang="pl-PL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projektu.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646" y="3107183"/>
            <a:ext cx="971699" cy="1294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476" y="3046750"/>
            <a:ext cx="950620" cy="13548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pole tekstowe 5"/>
          <p:cNvSpPr txBox="1"/>
          <p:nvPr/>
        </p:nvSpPr>
        <p:spPr>
          <a:xfrm>
            <a:off x="10356096" y="182880"/>
            <a:ext cx="16583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Lokalizacja działań ochronnych w Polsce </a:t>
            </a:r>
            <a:b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planowane tereny translokacji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10356096" y="2441050"/>
            <a:ext cx="1713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Lokalizacja działań ochronnych w Polsce </a:t>
            </a:r>
            <a:b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pl-PL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poprawa stosunków wodnych pod Krajnikiem i odtworzenie siedliska na </a:t>
            </a:r>
            <a:r>
              <a:rPr kumimoji="0" lang="pl-PL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Międzyodrzu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511DDEA5-D430-0E1B-B3E8-EAAE391A1FB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69219" y="1"/>
            <a:ext cx="12851938" cy="6858000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421AC458-06E3-1ADE-532D-E19EA6F7FDE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7927" y="189550"/>
            <a:ext cx="2611418" cy="858657"/>
          </a:xfrm>
          <a:prstGeom prst="rect">
            <a:avLst/>
          </a:prstGeom>
        </p:spPr>
      </p:pic>
      <p:sp>
        <p:nvSpPr>
          <p:cNvPr id="15" name="pole tekstowe 14">
            <a:extLst>
              <a:ext uri="{FF2B5EF4-FFF2-40B4-BE49-F238E27FC236}">
                <a16:creationId xmlns:a16="http://schemas.microsoft.com/office/drawing/2014/main" id="{71B60B00-2EE1-D5CA-C915-539EC8659E92}"/>
              </a:ext>
            </a:extLst>
          </p:cNvPr>
          <p:cNvSpPr txBox="1"/>
          <p:nvPr/>
        </p:nvSpPr>
        <p:spPr>
          <a:xfrm>
            <a:off x="-395015" y="1301038"/>
            <a:ext cx="6485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dirty="0"/>
              <a:t>e-mail: life@nfosigw.gov.pl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4F59FFD4-7C80-08ED-470C-103082B5E881}"/>
              </a:ext>
            </a:extLst>
          </p:cNvPr>
          <p:cNvSpPr txBox="1"/>
          <p:nvPr/>
        </p:nvSpPr>
        <p:spPr>
          <a:xfrm>
            <a:off x="5908315" y="1311482"/>
            <a:ext cx="64859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l-PL" dirty="0"/>
              <a:t>https://www.gov.pl/web/nfosigw/program-life </a:t>
            </a:r>
          </a:p>
        </p:txBody>
      </p:sp>
    </p:spTree>
    <p:extLst>
      <p:ext uri="{BB962C8B-B14F-4D97-AF65-F5344CB8AC3E}">
        <p14:creationId xmlns:p14="http://schemas.microsoft.com/office/powerpoint/2010/main" val="1485135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9935000E-F1F1-A1C6-0970-82EA09338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sp>
        <p:nvSpPr>
          <p:cNvPr id="3" name="Symbol zastępczy tekstu 1">
            <a:extLst>
              <a:ext uri="{FF2B5EF4-FFF2-40B4-BE49-F238E27FC236}">
                <a16:creationId xmlns:a16="http://schemas.microsoft.com/office/drawing/2014/main" id="{B92FE5E8-64A1-37CA-BAF0-8E0F4FEEEF0B}"/>
              </a:ext>
            </a:extLst>
          </p:cNvPr>
          <p:cNvSpPr txBox="1">
            <a:spLocks/>
          </p:cNvSpPr>
          <p:nvPr/>
        </p:nvSpPr>
        <p:spPr>
          <a:xfrm>
            <a:off x="485709" y="287667"/>
            <a:ext cx="6861162" cy="856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40" tIns="45720" rIns="91440" bIns="45720" anchor="t">
            <a:normAutofit/>
          </a:bodyPr>
          <a:lstStyle>
            <a:lvl1pPr marL="228611" marR="0" indent="-228611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522540" marR="0" indent="-217725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812841" marR="0" indent="-203210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15829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146311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176792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2072744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237755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268237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pl-PL" sz="4000" dirty="0">
                <a:solidFill>
                  <a:srgbClr val="002060"/>
                </a:solidFill>
                <a:latin typeface="Trebuchet MS" panose="020B0603020202020204"/>
                <a:ea typeface="Lato" panose="020F0502020204030203" pitchFamily="34" charset="0"/>
                <a:cs typeface="Lato" panose="020F0502020204030203" pitchFamily="34" charset="0"/>
              </a:rPr>
              <a:t>Program LIFE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F2F5ACA-A0FE-6A04-17A5-771E6ADBA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928" b="9015"/>
          <a:stretch/>
        </p:blipFill>
        <p:spPr>
          <a:xfrm>
            <a:off x="1" y="1098193"/>
            <a:ext cx="12198282" cy="540612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32D8AB0-A3A1-A210-8303-E8B7F3A482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48010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00432EE2-7502-3F02-9A9C-0E4008336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6" y="0"/>
            <a:ext cx="7254869" cy="1298561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B3B0D910-C317-DF8B-3D62-1B59E1B19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73" y="891818"/>
            <a:ext cx="8713259" cy="596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77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9A3BD55-32AD-F865-7E3A-F14BEA4A4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6172"/>
            <a:ext cx="9457240" cy="599746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D142CE59-F22B-DCB2-CCC5-DBA2CA1E9294}"/>
              </a:ext>
            </a:extLst>
          </p:cNvPr>
          <p:cNvSpPr txBox="1"/>
          <p:nvPr/>
        </p:nvSpPr>
        <p:spPr>
          <a:xfrm>
            <a:off x="363894" y="186612"/>
            <a:ext cx="843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821 projektów NGO / 5904 w bazie (14%) </a:t>
            </a:r>
          </a:p>
        </p:txBody>
      </p:sp>
    </p:spTree>
    <p:extLst>
      <p:ext uri="{BB962C8B-B14F-4D97-AF65-F5344CB8AC3E}">
        <p14:creationId xmlns:p14="http://schemas.microsoft.com/office/powerpoint/2010/main" val="452801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4C9A2B89-6FDC-059D-C2AA-8C57C7C9DF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48" y="0"/>
            <a:ext cx="7254869" cy="1295512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CD5F0DC9-A8B1-6F2A-1A66-C8F2A24A4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53851"/>
            <a:ext cx="9487722" cy="610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40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D142CE59-F22B-DCB2-CCC5-DBA2CA1E9294}"/>
              </a:ext>
            </a:extLst>
          </p:cNvPr>
          <p:cNvSpPr txBox="1"/>
          <p:nvPr/>
        </p:nvSpPr>
        <p:spPr>
          <a:xfrm>
            <a:off x="363894" y="186612"/>
            <a:ext cx="843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/>
              <a:t>25 polskich projektów NGO / 122 w bazie (20,5%) 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A83304D-9522-C306-1487-787BEC0B2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7072"/>
            <a:ext cx="9457240" cy="52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57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>
            <a:extLst>
              <a:ext uri="{FF2B5EF4-FFF2-40B4-BE49-F238E27FC236}">
                <a16:creationId xmlns:a16="http://schemas.microsoft.com/office/drawing/2014/main" id="{D56D54D6-84A9-5016-A19D-07EFBBE8FD7D}"/>
              </a:ext>
            </a:extLst>
          </p:cNvPr>
          <p:cNvSpPr txBox="1">
            <a:spLocks/>
          </p:cNvSpPr>
          <p:nvPr/>
        </p:nvSpPr>
        <p:spPr>
          <a:xfrm>
            <a:off x="1322995" y="1333302"/>
            <a:ext cx="3891923" cy="765428"/>
          </a:xfrm>
        </p:spPr>
        <p:txBody>
          <a:bodyPr anchor="t" anchorCtr="0">
            <a:noAutofit/>
          </a:bodyPr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5pPr>
            <a:lvl6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r" defTabSz="609630"/>
            <a:r>
              <a:rPr lang="pl-PL" sz="4000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</a:rPr>
              <a:t>Program </a:t>
            </a:r>
            <a:r>
              <a:rPr lang="en-GB" sz="4000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</a:rPr>
              <a:t>LIFE </a:t>
            </a:r>
            <a:r>
              <a:rPr lang="pl-PL" sz="4000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</a:rPr>
              <a:t>-</a:t>
            </a:r>
            <a:endParaRPr lang="fr-FR" sz="4000" strike="sngStrike" kern="0" dirty="0">
              <a:solidFill>
                <a:srgbClr val="004493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Verdana"/>
            </a:endParaRPr>
          </a:p>
        </p:txBody>
      </p:sp>
      <p:sp>
        <p:nvSpPr>
          <p:cNvPr id="8" name="ZoneTexte 32">
            <a:extLst>
              <a:ext uri="{FF2B5EF4-FFF2-40B4-BE49-F238E27FC236}">
                <a16:creationId xmlns:a16="http://schemas.microsoft.com/office/drawing/2014/main" id="{8FC22B58-0590-EC91-D083-2076DE17E61A}"/>
              </a:ext>
            </a:extLst>
          </p:cNvPr>
          <p:cNvSpPr txBox="1"/>
          <p:nvPr/>
        </p:nvSpPr>
        <p:spPr>
          <a:xfrm>
            <a:off x="6584374" y="1301104"/>
            <a:ext cx="4598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 hangingPunct="0"/>
            <a:r>
              <a:rPr lang="pl-PL" sz="4000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podprogramy</a:t>
            </a:r>
            <a:endParaRPr lang="fr-FR" sz="4000" b="1" kern="0" dirty="0">
              <a:solidFill>
                <a:srgbClr val="004493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Verdana"/>
              <a:sym typeface="Calibri"/>
            </a:endParaRPr>
          </a:p>
        </p:txBody>
      </p:sp>
      <p:sp>
        <p:nvSpPr>
          <p:cNvPr id="10" name="ZoneTexte 35">
            <a:extLst>
              <a:ext uri="{FF2B5EF4-FFF2-40B4-BE49-F238E27FC236}">
                <a16:creationId xmlns:a16="http://schemas.microsoft.com/office/drawing/2014/main" id="{D7B93DC3-211A-3E3B-08EB-F23B6603C1FB}"/>
              </a:ext>
            </a:extLst>
          </p:cNvPr>
          <p:cNvSpPr txBox="1"/>
          <p:nvPr/>
        </p:nvSpPr>
        <p:spPr>
          <a:xfrm>
            <a:off x="297200" y="2245358"/>
            <a:ext cx="2785065" cy="17697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Przyroda </a:t>
            </a:r>
            <a:b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</a:br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i różnorodność biologiczna</a:t>
            </a:r>
          </a:p>
          <a:p>
            <a:pPr algn="r"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(NAT)</a:t>
            </a:r>
            <a:b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</a:br>
            <a:r>
              <a:rPr lang="pl-P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/>
                <a:sym typeface="Calibri"/>
              </a:rPr>
              <a:t>2,143 mld euro</a:t>
            </a:r>
            <a:endParaRPr lang="fr-B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  <a:sym typeface="Calibri"/>
            </a:endParaRPr>
          </a:p>
        </p:txBody>
      </p:sp>
      <p:sp>
        <p:nvSpPr>
          <p:cNvPr id="11" name="ZoneTexte 36">
            <a:extLst>
              <a:ext uri="{FF2B5EF4-FFF2-40B4-BE49-F238E27FC236}">
                <a16:creationId xmlns:a16="http://schemas.microsoft.com/office/drawing/2014/main" id="{EC35EDBE-7788-2111-0CA1-E80C8B5FB876}"/>
              </a:ext>
            </a:extLst>
          </p:cNvPr>
          <p:cNvSpPr txBox="1"/>
          <p:nvPr/>
        </p:nvSpPr>
        <p:spPr>
          <a:xfrm>
            <a:off x="8328347" y="4861429"/>
            <a:ext cx="2816256" cy="16857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Przejście na czystą energię</a:t>
            </a:r>
          </a:p>
          <a:p>
            <a:pPr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(CET)</a:t>
            </a:r>
            <a:b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</a:br>
            <a:r>
              <a:rPr lang="pl-P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/>
                <a:sym typeface="Calibri"/>
              </a:rPr>
              <a:t>0,997 mld euro</a:t>
            </a:r>
            <a:endParaRPr lang="fr-B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  <a:sym typeface="Calibri"/>
            </a:endParaRPr>
          </a:p>
        </p:txBody>
      </p:sp>
      <p:sp>
        <p:nvSpPr>
          <p:cNvPr id="12" name="ZoneTexte 37">
            <a:extLst>
              <a:ext uri="{FF2B5EF4-FFF2-40B4-BE49-F238E27FC236}">
                <a16:creationId xmlns:a16="http://schemas.microsoft.com/office/drawing/2014/main" id="{B42356AD-3CDF-7061-7BF6-DF2DB717A1EE}"/>
              </a:ext>
            </a:extLst>
          </p:cNvPr>
          <p:cNvSpPr txBox="1"/>
          <p:nvPr/>
        </p:nvSpPr>
        <p:spPr>
          <a:xfrm>
            <a:off x="805672" y="4581351"/>
            <a:ext cx="2785065" cy="17891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Łagodzenie zmiany klimatu </a:t>
            </a:r>
            <a:b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</a:br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i adaptacja</a:t>
            </a:r>
          </a:p>
          <a:p>
            <a:pPr algn="r"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(CLIMA)</a:t>
            </a:r>
            <a:b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</a:br>
            <a:r>
              <a:rPr lang="pl-P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/>
                <a:sym typeface="Calibri"/>
              </a:rPr>
              <a:t>1,345 mld euro</a:t>
            </a:r>
            <a:endParaRPr lang="fr-B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  <a:sym typeface="Calibri"/>
            </a:endParaRPr>
          </a:p>
        </p:txBody>
      </p:sp>
      <p:sp>
        <p:nvSpPr>
          <p:cNvPr id="13" name="ZoneTexte 38">
            <a:extLst>
              <a:ext uri="{FF2B5EF4-FFF2-40B4-BE49-F238E27FC236}">
                <a16:creationId xmlns:a16="http://schemas.microsoft.com/office/drawing/2014/main" id="{8ABBF54C-4F94-FC4C-AF69-DBBEA36CD656}"/>
              </a:ext>
            </a:extLst>
          </p:cNvPr>
          <p:cNvSpPr txBox="1"/>
          <p:nvPr/>
        </p:nvSpPr>
        <p:spPr>
          <a:xfrm>
            <a:off x="8042700" y="2684916"/>
            <a:ext cx="3357189" cy="16114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609630" hangingPunct="0"/>
            <a: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  <a:t>Gospodarka o obiegu zamkniętym i jakość życia (ENV)</a:t>
            </a:r>
            <a:br>
              <a:rPr lang="pl-PL" sz="2133" b="1" kern="0" dirty="0">
                <a:solidFill>
                  <a:srgbClr val="004493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Verdana"/>
                <a:sym typeface="Calibri"/>
              </a:rPr>
            </a:br>
            <a:r>
              <a:rPr lang="pl-PL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anose="020B0603020202020204"/>
                <a:sym typeface="Calibri"/>
              </a:rPr>
              <a:t>0,947 mld euro</a:t>
            </a:r>
            <a:endParaRPr lang="en-GB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anose="020B0603020202020204"/>
              <a:sym typeface="Calibri"/>
            </a:endParaRPr>
          </a:p>
        </p:txBody>
      </p:sp>
      <p:pic>
        <p:nvPicPr>
          <p:cNvPr id="14" name="Image 26">
            <a:extLst>
              <a:ext uri="{FF2B5EF4-FFF2-40B4-BE49-F238E27FC236}">
                <a16:creationId xmlns:a16="http://schemas.microsoft.com/office/drawing/2014/main" id="{A5417C20-1157-CD9B-D01A-7A0BFC931A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874"/>
          <a:stretch/>
        </p:blipFill>
        <p:spPr>
          <a:xfrm>
            <a:off x="3305090" y="2432203"/>
            <a:ext cx="1993970" cy="1396099"/>
          </a:xfrm>
          <a:prstGeom prst="rect">
            <a:avLst/>
          </a:prstGeom>
        </p:spPr>
      </p:pic>
      <p:pic>
        <p:nvPicPr>
          <p:cNvPr id="15" name="Image 27">
            <a:extLst>
              <a:ext uri="{FF2B5EF4-FFF2-40B4-BE49-F238E27FC236}">
                <a16:creationId xmlns:a16="http://schemas.microsoft.com/office/drawing/2014/main" id="{F8D7E9E4-4D03-466D-71A6-B53D4A3AD9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093"/>
          <a:stretch/>
        </p:blipFill>
        <p:spPr>
          <a:xfrm>
            <a:off x="5899645" y="2352149"/>
            <a:ext cx="2143055" cy="1505313"/>
          </a:xfrm>
          <a:prstGeom prst="rect">
            <a:avLst/>
          </a:prstGeom>
        </p:spPr>
      </p:pic>
      <p:pic>
        <p:nvPicPr>
          <p:cNvPr id="16" name="Image 28">
            <a:extLst>
              <a:ext uri="{FF2B5EF4-FFF2-40B4-BE49-F238E27FC236}">
                <a16:creationId xmlns:a16="http://schemas.microsoft.com/office/drawing/2014/main" id="{68646E71-8D70-1654-6A2D-512286BD56A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22998"/>
          <a:stretch/>
        </p:blipFill>
        <p:spPr>
          <a:xfrm>
            <a:off x="5965040" y="4735117"/>
            <a:ext cx="2363307" cy="1629088"/>
          </a:xfrm>
          <a:prstGeom prst="rect">
            <a:avLst/>
          </a:prstGeom>
        </p:spPr>
      </p:pic>
      <p:pic>
        <p:nvPicPr>
          <p:cNvPr id="17" name="Image 29">
            <a:extLst>
              <a:ext uri="{FF2B5EF4-FFF2-40B4-BE49-F238E27FC236}">
                <a16:creationId xmlns:a16="http://schemas.microsoft.com/office/drawing/2014/main" id="{D6A5781D-9275-ADB4-283A-744B2240EBB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8017"/>
          <a:stretch/>
        </p:blipFill>
        <p:spPr>
          <a:xfrm>
            <a:off x="3590737" y="4656298"/>
            <a:ext cx="2267261" cy="1396099"/>
          </a:xfrm>
          <a:prstGeom prst="rect">
            <a:avLst/>
          </a:prstGeom>
        </p:spPr>
      </p:pic>
      <p:sp>
        <p:nvSpPr>
          <p:cNvPr id="18" name="Ellipse 31">
            <a:extLst>
              <a:ext uri="{FF2B5EF4-FFF2-40B4-BE49-F238E27FC236}">
                <a16:creationId xmlns:a16="http://schemas.microsoft.com/office/drawing/2014/main" id="{CDB3BE3E-C653-059D-6713-93F0ED195EA2}"/>
              </a:ext>
            </a:extLst>
          </p:cNvPr>
          <p:cNvSpPr/>
          <p:nvPr/>
        </p:nvSpPr>
        <p:spPr>
          <a:xfrm>
            <a:off x="5292896" y="1067966"/>
            <a:ext cx="1213501" cy="1143385"/>
          </a:xfrm>
          <a:prstGeom prst="ellipse">
            <a:avLst/>
          </a:prstGeom>
          <a:solidFill>
            <a:srgbClr val="1435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 hangingPunct="0"/>
            <a:endParaRPr lang="fr-FR" sz="1200" kern="0" dirty="0">
              <a:solidFill>
                <a:srgbClr val="004493"/>
              </a:solidFill>
              <a:latin typeface="Verdana"/>
              <a:ea typeface="Source Sans Pro Semibold"/>
              <a:sym typeface="Calibri"/>
            </a:endParaRPr>
          </a:p>
        </p:txBody>
      </p:sp>
      <p:sp>
        <p:nvSpPr>
          <p:cNvPr id="19" name="ZoneTexte 33">
            <a:extLst>
              <a:ext uri="{FF2B5EF4-FFF2-40B4-BE49-F238E27FC236}">
                <a16:creationId xmlns:a16="http://schemas.microsoft.com/office/drawing/2014/main" id="{1C77C309-8D40-C477-604A-B8A5F7660AC9}"/>
              </a:ext>
            </a:extLst>
          </p:cNvPr>
          <p:cNvSpPr txBox="1"/>
          <p:nvPr/>
        </p:nvSpPr>
        <p:spPr>
          <a:xfrm>
            <a:off x="5411591" y="1192884"/>
            <a:ext cx="884451" cy="99520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9630" hangingPunct="0"/>
            <a:r>
              <a:rPr lang="fr-FR" sz="5867" b="1" kern="0" dirty="0">
                <a:solidFill>
                  <a:srgbClr val="FFFFFF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Calibri"/>
                <a:sym typeface="Calibri"/>
              </a:rPr>
              <a:t>4</a:t>
            </a:r>
            <a:endParaRPr lang="fr-FR" sz="6400" b="1" kern="0" dirty="0">
              <a:solidFill>
                <a:srgbClr val="FFFFFF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Calibri"/>
              <a:sym typeface="Calibri"/>
            </a:endParaRPr>
          </a:p>
        </p:txBody>
      </p:sp>
      <p:sp>
        <p:nvSpPr>
          <p:cNvPr id="3" name="Symbol zastępczy tekstu 1">
            <a:extLst>
              <a:ext uri="{FF2B5EF4-FFF2-40B4-BE49-F238E27FC236}">
                <a16:creationId xmlns:a16="http://schemas.microsoft.com/office/drawing/2014/main" id="{B92FE5E8-64A1-37CA-BAF0-8E0F4FEEEF0B}"/>
              </a:ext>
            </a:extLst>
          </p:cNvPr>
          <p:cNvSpPr txBox="1">
            <a:spLocks/>
          </p:cNvSpPr>
          <p:nvPr/>
        </p:nvSpPr>
        <p:spPr>
          <a:xfrm>
            <a:off x="485709" y="287667"/>
            <a:ext cx="6861162" cy="8566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40" tIns="45720" rIns="91440" bIns="45720" anchor="t">
            <a:normAutofit/>
          </a:bodyPr>
          <a:lstStyle>
            <a:lvl1pPr marL="228611" marR="0" indent="-228611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1pPr>
            <a:lvl2pPr marL="522540" marR="0" indent="-217725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2pPr>
            <a:lvl3pPr marL="812841" marR="0" indent="-203210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3pPr>
            <a:lvl4pPr marL="115829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–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4pPr>
            <a:lvl5pPr marL="146311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»"/>
              <a:tabLst/>
              <a:defRPr sz="2133" b="1" i="0" u="none" strike="noStrike" cap="none" spc="0" baseline="0">
                <a:solidFill>
                  <a:srgbClr val="000000"/>
                </a:solidFill>
                <a:uFillTx/>
                <a:latin typeface="+mn-ea"/>
                <a:ea typeface="+mn-ea"/>
                <a:cs typeface="Calibri"/>
                <a:sym typeface="Calibri"/>
              </a:defRPr>
            </a:lvl5pPr>
            <a:lvl6pPr marL="176792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6pPr>
            <a:lvl7pPr marL="2072744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7pPr>
            <a:lvl8pPr marL="2377558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8pPr>
            <a:lvl9pPr marL="2682373" marR="0" indent="-243852" algn="l" defTabSz="609630" rtl="0" latinLnBrk="0">
              <a:lnSpc>
                <a:spcPct val="100000"/>
              </a:lnSpc>
              <a:spcBef>
                <a:spcPts val="467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33" b="0" i="0" u="none" strike="noStrike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Font typeface="Arial"/>
              <a:buNone/>
              <a:defRPr/>
            </a:pPr>
            <a:r>
              <a:rPr lang="pl-PL" sz="4000" dirty="0">
                <a:solidFill>
                  <a:srgbClr val="002060"/>
                </a:solidFill>
                <a:latin typeface="Trebuchet MS" panose="020B0603020202020204"/>
                <a:ea typeface="Lato" panose="020F0502020204030203" pitchFamily="34" charset="0"/>
                <a:cs typeface="Lato" panose="020F0502020204030203" pitchFamily="34" charset="0"/>
              </a:rPr>
              <a:t>Program LIFE 2021 - 2027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D12376C-E171-B123-E487-DD0342A78148}"/>
              </a:ext>
            </a:extLst>
          </p:cNvPr>
          <p:cNvSpPr txBox="1"/>
          <p:nvPr/>
        </p:nvSpPr>
        <p:spPr>
          <a:xfrm>
            <a:off x="9356092" y="1949741"/>
            <a:ext cx="273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rebuchet MS" panose="020B0603020202020204"/>
                <a:ea typeface="+mn-ea"/>
                <a:cs typeface="+mn-cs"/>
              </a:rPr>
              <a:t>5,432 mld euro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E4A6ADF-7FAA-4AA7-74E4-164EA274B7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3511" y="5444"/>
            <a:ext cx="925163" cy="71054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EC93EB8-4A9B-C7F9-8184-1825BA9511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49523" y="36495"/>
            <a:ext cx="1937266" cy="63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47229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Custom 377">
      <a:dk1>
        <a:srgbClr val="2B2B2B"/>
      </a:dk1>
      <a:lt1>
        <a:srgbClr val="FFFFFF"/>
      </a:lt1>
      <a:dk2>
        <a:srgbClr val="2B2B2B"/>
      </a:dk2>
      <a:lt2>
        <a:srgbClr val="FFFFFF"/>
      </a:lt2>
      <a:accent1>
        <a:srgbClr val="FF5800"/>
      </a:accent1>
      <a:accent2>
        <a:srgbClr val="FF3C00"/>
      </a:accent2>
      <a:accent3>
        <a:srgbClr val="FB1E00"/>
      </a:accent3>
      <a:accent4>
        <a:srgbClr val="F70000"/>
      </a:accent4>
      <a:accent5>
        <a:srgbClr val="F1001C"/>
      </a:accent5>
      <a:accent6>
        <a:srgbClr val="EA0038"/>
      </a:accent6>
      <a:hlink>
        <a:srgbClr val="5B9BD5"/>
      </a:hlink>
      <a:folHlink>
        <a:srgbClr val="70AD47"/>
      </a:folHlink>
    </a:clrScheme>
    <a:fontScheme name="NFOŚiGW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1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 Theme">
  <a:themeElements>
    <a:clrScheme name="Niestandardowy 5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04B2D9"/>
      </a:accent1>
      <a:accent2>
        <a:srgbClr val="03A688"/>
      </a:accent2>
      <a:accent3>
        <a:srgbClr val="007979"/>
      </a:accent3>
      <a:accent4>
        <a:srgbClr val="595656"/>
      </a:accent4>
      <a:accent5>
        <a:srgbClr val="CCDD8A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Source Sans Pro Semibold"/>
        <a:ea typeface="Source Sans Pro Semibold"/>
        <a:cs typeface="Source Sans Pro Semibold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9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5032</TotalTime>
  <Words>2170</Words>
  <Application>Microsoft Office PowerPoint</Application>
  <PresentationFormat>Panoramiczny</PresentationFormat>
  <Paragraphs>395</Paragraphs>
  <Slides>38</Slides>
  <Notes>14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8</vt:i4>
      </vt:variant>
      <vt:variant>
        <vt:lpstr>Tytuły slajdów</vt:lpstr>
      </vt:variant>
      <vt:variant>
        <vt:i4>38</vt:i4>
      </vt:variant>
    </vt:vector>
  </HeadingPairs>
  <TitlesOfParts>
    <vt:vector size="57" baseType="lpstr">
      <vt:lpstr>Aptos Narrow</vt:lpstr>
      <vt:lpstr>Arial</vt:lpstr>
      <vt:lpstr>Arial CE</vt:lpstr>
      <vt:lpstr>Calibri</vt:lpstr>
      <vt:lpstr>Calibri Light</vt:lpstr>
      <vt:lpstr>Open Sans</vt:lpstr>
      <vt:lpstr>Source Sans Pro</vt:lpstr>
      <vt:lpstr>Source Sans Pro Semibold</vt:lpstr>
      <vt:lpstr>Trebuchet MS</vt:lpstr>
      <vt:lpstr>Verdana</vt:lpstr>
      <vt:lpstr>Wingdings</vt:lpstr>
      <vt:lpstr>Motyw pakietu Office</vt:lpstr>
      <vt:lpstr>Office Theme</vt:lpstr>
      <vt:lpstr>1_Motyw pakietu Office</vt:lpstr>
      <vt:lpstr>2_Office Theme</vt:lpstr>
      <vt:lpstr>1_Office Theme</vt:lpstr>
      <vt:lpstr>2_Motyw pakietu Office</vt:lpstr>
      <vt:lpstr>3_Motyw pakietu Office</vt:lpstr>
      <vt:lpstr>4_Office Theme</vt:lpstr>
      <vt:lpstr>Program LIFE  dla NGO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Kulik WIELKI zagrożony. Ochrona kulika wielkiego Numenius arquata w Polsce  Projekt 101147995 — LIFE23-NAT-PL-LIFEkulikPL  Curlew in danger - protection of the Eurasian curlew Numenius arquata in Poland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NFOSiGW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Domagała Radosław</dc:creator>
  <cp:lastModifiedBy>Muter Andrzej</cp:lastModifiedBy>
  <cp:revision>153</cp:revision>
  <cp:lastPrinted>2024-10-23T07:16:14Z</cp:lastPrinted>
  <dcterms:created xsi:type="dcterms:W3CDTF">2021-01-20T10:34:53Z</dcterms:created>
  <dcterms:modified xsi:type="dcterms:W3CDTF">2024-10-23T07:17:59Z</dcterms:modified>
</cp:coreProperties>
</file>